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Nunito Semi Bold"/>
      <p:regular r:id="rId15"/>
    </p:embeddedFont>
    <p:embeddedFont>
      <p:font typeface="Nunito Semi Bold"/>
      <p:regular r:id="rId16"/>
    </p:embeddedFont>
    <p:embeddedFont>
      <p:font typeface="Nunito Semi Bold"/>
      <p:regular r:id="rId17"/>
    </p:embeddedFont>
    <p:embeddedFont>
      <p:font typeface="Nunito Semi Bold"/>
      <p:regular r:id="rId18"/>
    </p:embeddedFont>
    <p:embeddedFont>
      <p:font typeface="PT Sans"/>
      <p:regular r:id="rId19"/>
    </p:embeddedFont>
    <p:embeddedFont>
      <p:font typeface="PT Sans"/>
      <p:regular r:id="rId20"/>
    </p:embeddedFont>
    <p:embeddedFont>
      <p:font typeface="PT Sans"/>
      <p:regular r:id="rId21"/>
    </p:embeddedFont>
    <p:embeddedFont>
      <p:font typeface="PT Sans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065133"/>
            <a:ext cx="7468553" cy="352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Культура українського мовлення: основа національно-патріотичного виховання в дошкільному віці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944189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Вітаємо на презентації про важливість культури українського мовлення у вихованні маленьких патріотів. Розглянемо ключові аспекти та практичні підходи до формування мовленнєвої культури у дошкільнят.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6763345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4" y="6770965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40287" y="6745486"/>
            <a:ext cx="2487811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FFFFFF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by Наталія Фурман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0928" y="597813"/>
            <a:ext cx="13108543" cy="1278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Роль мовленнєвого розвитку в становленні особистості дитини</a:t>
            </a:r>
            <a:endParaRPr lang="en-US" sz="4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3325" y="4076700"/>
            <a:ext cx="7143750" cy="71437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58511" y="6405860"/>
            <a:ext cx="163116" cy="4348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1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4076700"/>
            <a:ext cx="7143750" cy="71437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08335" y="4956036"/>
            <a:ext cx="163116" cy="4348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1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25" y="4076700"/>
            <a:ext cx="7143750" cy="71437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258711" y="4956036"/>
            <a:ext cx="163116" cy="4348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100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4076700"/>
            <a:ext cx="7143750" cy="714375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9708535" y="6405860"/>
            <a:ext cx="163116" cy="4348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100" dirty="0"/>
          </a:p>
        </p:txBody>
      </p:sp>
      <p:sp>
        <p:nvSpPr>
          <p:cNvPr id="11" name="Text 5"/>
          <p:cNvSpPr/>
          <p:nvPr/>
        </p:nvSpPr>
        <p:spPr>
          <a:xfrm>
            <a:off x="998220" y="3471386"/>
            <a:ext cx="2557939" cy="319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Соціалізація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60928" y="3921443"/>
            <a:ext cx="3032522" cy="1043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Мовлення - ключ до взаємодії з оточенням та формування соціальних навичок.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4356854" y="2311598"/>
            <a:ext cx="2557939" cy="319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Пізнання світу</a:t>
            </a:r>
            <a:endParaRPr lang="en-US" sz="2000" dirty="0"/>
          </a:p>
        </p:txBody>
      </p:sp>
      <p:sp>
        <p:nvSpPr>
          <p:cNvPr id="14" name="Text 8"/>
          <p:cNvSpPr/>
          <p:nvPr/>
        </p:nvSpPr>
        <p:spPr>
          <a:xfrm>
            <a:off x="4119562" y="2761655"/>
            <a:ext cx="3032522" cy="1043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Через мову діти вивчають навколишній світ та формують власну картину світу.</a:t>
            </a:r>
            <a:endParaRPr lang="en-US" sz="1700" dirty="0"/>
          </a:p>
        </p:txBody>
      </p:sp>
      <p:sp>
        <p:nvSpPr>
          <p:cNvPr id="15" name="Text 9"/>
          <p:cNvSpPr/>
          <p:nvPr/>
        </p:nvSpPr>
        <p:spPr>
          <a:xfrm>
            <a:off x="7715488" y="2311598"/>
            <a:ext cx="2557939" cy="319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Емоційний розвиток</a:t>
            </a:r>
            <a:endParaRPr lang="en-US" sz="2000" dirty="0"/>
          </a:p>
        </p:txBody>
      </p:sp>
      <p:sp>
        <p:nvSpPr>
          <p:cNvPr id="16" name="Text 10"/>
          <p:cNvSpPr/>
          <p:nvPr/>
        </p:nvSpPr>
        <p:spPr>
          <a:xfrm>
            <a:off x="7478197" y="2761655"/>
            <a:ext cx="3032522" cy="1043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Мовлення допомагає виражати почуття та розуміти емоції інших.</a:t>
            </a:r>
            <a:endParaRPr lang="en-US" sz="1700" dirty="0"/>
          </a:p>
        </p:txBody>
      </p:sp>
      <p:sp>
        <p:nvSpPr>
          <p:cNvPr id="17" name="Text 11"/>
          <p:cNvSpPr/>
          <p:nvPr/>
        </p:nvSpPr>
        <p:spPr>
          <a:xfrm>
            <a:off x="11070074" y="3471386"/>
            <a:ext cx="2566035" cy="319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Інтелектуальний ріст</a:t>
            </a:r>
            <a:endParaRPr lang="en-US" sz="2000" dirty="0"/>
          </a:p>
        </p:txBody>
      </p:sp>
      <p:sp>
        <p:nvSpPr>
          <p:cNvPr id="18" name="Text 12"/>
          <p:cNvSpPr/>
          <p:nvPr/>
        </p:nvSpPr>
        <p:spPr>
          <a:xfrm>
            <a:off x="10836831" y="3921443"/>
            <a:ext cx="3032641" cy="1043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Розвинене мовлення сприяє кращому засвоєнню знань та розвитку мислення.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1048" y="727234"/>
            <a:ext cx="7621905" cy="1278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Особливості українського національного мовлення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61048" y="2576870"/>
            <a:ext cx="380524" cy="380524"/>
          </a:xfrm>
          <a:prstGeom prst="roundRect">
            <a:avLst>
              <a:gd name="adj" fmla="val 85720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58979" y="2576870"/>
            <a:ext cx="2558296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Мелодійність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1358979" y="3027045"/>
            <a:ext cx="7023973" cy="695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Українська мова відзначається особливою музикальністю та ритмічністю звучання.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61048" y="4184571"/>
            <a:ext cx="380524" cy="380524"/>
          </a:xfrm>
          <a:prstGeom prst="roundRect">
            <a:avLst>
              <a:gd name="adj" fmla="val 85720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358979" y="4184571"/>
            <a:ext cx="2558296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Багатство лексики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358979" y="4634746"/>
            <a:ext cx="7023973" cy="347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Велика кількість синонімів та образних висловів збагачує мовлення.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61048" y="5444490"/>
            <a:ext cx="380524" cy="380524"/>
          </a:xfrm>
          <a:prstGeom prst="roundRect">
            <a:avLst>
              <a:gd name="adj" fmla="val 85720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358979" y="5444490"/>
            <a:ext cx="2558296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Емоційність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358979" y="5894665"/>
            <a:ext cx="7023973" cy="347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Українська мова дозволяє яскраво виражати почуття та настрої.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761048" y="6704409"/>
            <a:ext cx="380524" cy="380524"/>
          </a:xfrm>
          <a:prstGeom prst="roundRect">
            <a:avLst>
              <a:gd name="adj" fmla="val 85720"/>
            </a:avLst>
          </a:prstGeom>
          <a:solidFill>
            <a:srgbClr val="00002E"/>
          </a:solidFill>
          <a:ln w="22860">
            <a:solidFill>
              <a:srgbClr val="48A8E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358979" y="6704409"/>
            <a:ext cx="2558296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Фольклорність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358979" y="7154585"/>
            <a:ext cx="7023973" cy="347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Народні вислови та приказки надають мовленню особливого колориту.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1028" y="656392"/>
            <a:ext cx="7474744" cy="2104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Виховання любові до рідної мови в дошкільному віці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1028" y="3118247"/>
            <a:ext cx="178832" cy="875228"/>
          </a:xfrm>
          <a:prstGeom prst="roundRect">
            <a:avLst>
              <a:gd name="adj" fmla="val 200046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857524" y="3118247"/>
            <a:ext cx="2805827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Казки та легенди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857524" y="3611999"/>
            <a:ext cx="6938248" cy="3814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Знайомство з народними казками розвиває інтерес до мови.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678692" y="4231958"/>
            <a:ext cx="178832" cy="875228"/>
          </a:xfrm>
          <a:prstGeom prst="roundRect">
            <a:avLst>
              <a:gd name="adj" fmla="val 200046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15188" y="4231958"/>
            <a:ext cx="2805827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Пісні та вірші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215188" y="4725710"/>
            <a:ext cx="6580584" cy="3814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Вивчення дитячого фольклору збагачує словниковий запас.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7036475" y="5345668"/>
            <a:ext cx="178832" cy="875228"/>
          </a:xfrm>
          <a:prstGeom prst="roundRect">
            <a:avLst>
              <a:gd name="adj" fmla="val 200046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572970" y="5345668"/>
            <a:ext cx="2805827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Ігри з мовою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572970" y="5839420"/>
            <a:ext cx="6222802" cy="3814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Мовні ігри та загадки стимулюють інтерес до слова.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7394258" y="6459379"/>
            <a:ext cx="178832" cy="875228"/>
          </a:xfrm>
          <a:prstGeom prst="roundRect">
            <a:avLst>
              <a:gd name="adj" fmla="val 200046"/>
            </a:avLst>
          </a:prstGeom>
          <a:solidFill>
            <a:srgbClr val="00002E"/>
          </a:solidFill>
          <a:ln w="22860">
            <a:solidFill>
              <a:srgbClr val="48A8E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930753" y="6459379"/>
            <a:ext cx="3688199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Спілкування рідною мовою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930753" y="6953131"/>
            <a:ext cx="5865019" cy="3814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Постійна практика української мови в побуті.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33719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Формування культури мовлення в закладах дошкільної освіти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4140041"/>
            <a:ext cx="340125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Мовленнєве середовище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731306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Створення україномовного оточення з якісними зразками мовлення.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41400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Інтерактивні методи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731306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Використання рольових ігор, театралізацій для практики мовлення.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4140041"/>
            <a:ext cx="297680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Індивідуальний підхід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731306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Врахування особливостей кожної дитини у мовленнєвому розвитку.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2717" y="614958"/>
            <a:ext cx="13064966" cy="1315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150"/>
              </a:lnSpc>
              <a:buNone/>
            </a:pPr>
            <a:r>
              <a:rPr lang="en-US" sz="41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Вплив мовленнєвої культури на національну самосвідомість</a:t>
            </a:r>
            <a:endParaRPr lang="en-US" sz="41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0524" y="2377797"/>
            <a:ext cx="1616750" cy="126789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65019" y="2944654"/>
            <a:ext cx="167759" cy="447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080873" y="2601397"/>
            <a:ext cx="3256955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Національна ідентичність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5080873" y="3064431"/>
            <a:ext cx="4910852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Усвідомлення приналежності до української нації.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913114" y="3658314"/>
            <a:ext cx="8878729" cy="15240"/>
          </a:xfrm>
          <a:prstGeom prst="roundRect">
            <a:avLst>
              <a:gd name="adj" fmla="val 2201214"/>
            </a:avLst>
          </a:prstGeom>
          <a:solidFill>
            <a:srgbClr val="F2B42D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90" y="3701534"/>
            <a:ext cx="3233499" cy="126789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4900" y="4111823"/>
            <a:ext cx="167759" cy="447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889188" y="3925133"/>
            <a:ext cx="2640687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Культурна спадщина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5889188" y="4388168"/>
            <a:ext cx="3975497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Розуміння цінності української культури.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721429" y="4982051"/>
            <a:ext cx="8070413" cy="15240"/>
          </a:xfrm>
          <a:prstGeom prst="roundRect">
            <a:avLst>
              <a:gd name="adj" fmla="val 2201214"/>
            </a:avLst>
          </a:prstGeom>
          <a:solidFill>
            <a:srgbClr val="D7425E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55" y="5025271"/>
            <a:ext cx="4850368" cy="126789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4900" y="5435560"/>
            <a:ext cx="167759" cy="447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6697623" y="5248870"/>
            <a:ext cx="2808446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Громадянська позиція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6697623" y="5711904"/>
            <a:ext cx="3858697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Формування активної життєвої позиції.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6529864" y="6305788"/>
            <a:ext cx="7261979" cy="15240"/>
          </a:xfrm>
          <a:prstGeom prst="roundRect">
            <a:avLst>
              <a:gd name="adj" fmla="val 2201214"/>
            </a:avLst>
          </a:prstGeom>
          <a:solidFill>
            <a:srgbClr val="DD785E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" y="6349008"/>
            <a:ext cx="6467118" cy="1267897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65019" y="6759297"/>
            <a:ext cx="167759" cy="447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7506057" y="6572607"/>
            <a:ext cx="2631043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Патріотизм</a:t>
            </a:r>
            <a:endParaRPr lang="en-US" sz="2050" dirty="0"/>
          </a:p>
        </p:txBody>
      </p:sp>
      <p:sp>
        <p:nvSpPr>
          <p:cNvPr id="21" name="Text 15"/>
          <p:cNvSpPr/>
          <p:nvPr/>
        </p:nvSpPr>
        <p:spPr>
          <a:xfrm>
            <a:off x="7506057" y="7035641"/>
            <a:ext cx="3270052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Розвиток любові до Батьківщини.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7762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5696" y="3510677"/>
            <a:ext cx="13019008" cy="1354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300"/>
              </a:lnSpc>
              <a:buNone/>
            </a:pPr>
            <a:r>
              <a:rPr lang="en-US" sz="4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Інтегрування національно-патріотичного виховання в мовленнєву діяльність</a:t>
            </a:r>
            <a:endParaRPr lang="en-US" sz="42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96" y="5210175"/>
            <a:ext cx="575429" cy="57542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05696" y="6015752"/>
            <a:ext cx="2708315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Література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805696" y="6492359"/>
            <a:ext cx="2995732" cy="736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Читання українських авторів та обговорення прочитаного.</a:t>
            </a:r>
            <a:endParaRPr lang="en-US" sz="18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709" y="5210175"/>
            <a:ext cx="575429" cy="57542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46709" y="6015752"/>
            <a:ext cx="2708315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Театр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4146709" y="6492359"/>
            <a:ext cx="2995851" cy="1105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Постановка вистав на теми української історії та культури.</a:t>
            </a:r>
            <a:endParaRPr lang="en-US" sz="18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841" y="5210175"/>
            <a:ext cx="575429" cy="57542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87841" y="6015752"/>
            <a:ext cx="2708315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Декламація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487841" y="6492359"/>
            <a:ext cx="2995732" cy="736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Вивчення та виразне читання віршів про Україну.</a:t>
            </a:r>
            <a:endParaRPr lang="en-US" sz="18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8853" y="5210175"/>
            <a:ext cx="575429" cy="57542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28853" y="6015752"/>
            <a:ext cx="2708315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Творчість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10828853" y="6492359"/>
            <a:ext cx="2995851" cy="736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Створення розповідей та малюнків про рідний край.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3775" y="558284"/>
            <a:ext cx="7796451" cy="16987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450"/>
              </a:lnSpc>
              <a:buNone/>
            </a:pPr>
            <a:r>
              <a:rPr lang="en-US" sz="35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Практичні рекомендації щодо розвитку культури українського мовлення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73775" y="2545794"/>
            <a:ext cx="7796451" cy="1137047"/>
          </a:xfrm>
          <a:prstGeom prst="roundRect">
            <a:avLst>
              <a:gd name="adj" fmla="val 25397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89040" y="2761059"/>
            <a:ext cx="2264807" cy="283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Мовні ігри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889040" y="3159562"/>
            <a:ext cx="7365921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Регулярно проводьте ігри на збагачення словникового запасу та правильну вимову.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673775" y="3875246"/>
            <a:ext cx="7796451" cy="1137047"/>
          </a:xfrm>
          <a:prstGeom prst="roundRect">
            <a:avLst>
              <a:gd name="adj" fmla="val 25397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89040" y="4090511"/>
            <a:ext cx="2264807" cy="283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Читання вголос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889040" y="4489013"/>
            <a:ext cx="7365921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Щоденно читайте дітям українські книжки, обговорюйте прочитане.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73775" y="5204698"/>
            <a:ext cx="7796451" cy="1137047"/>
          </a:xfrm>
          <a:prstGeom prst="roundRect">
            <a:avLst>
              <a:gd name="adj" fmla="val 25397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89040" y="5419963"/>
            <a:ext cx="2264807" cy="283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Мовленнєвий етикет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889040" y="5818465"/>
            <a:ext cx="7365921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Навчайте дітей правил ввічливого спілкування українською мовою.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73775" y="6534150"/>
            <a:ext cx="7796451" cy="1137047"/>
          </a:xfrm>
          <a:prstGeom prst="roundRect">
            <a:avLst>
              <a:gd name="adj" fmla="val 25397"/>
            </a:avLst>
          </a:prstGeom>
          <a:solidFill>
            <a:srgbClr val="00002E"/>
          </a:solidFill>
          <a:ln w="22860">
            <a:solidFill>
              <a:srgbClr val="48A8E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89040" y="6749415"/>
            <a:ext cx="2264807" cy="283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Творчі завдання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889040" y="7147917"/>
            <a:ext cx="7365921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Заохочуйте дітей складати власні історії та казки українською мовою.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2025-02-10T09:18:41Z</dcterms:created>
  <dcterms:modified xsi:type="dcterms:W3CDTF">2025-02-10T09:18:41Z</dcterms:modified>
</cp:coreProperties>
</file>