
<file path=[Content_Types].xml><?xml version="1.0" encoding="utf-8"?>
<Types xmlns="http://schemas.openxmlformats.org/package/2006/content-types">
  <Default Extension="png" ContentType="image/png"/>
  <Default Extension="jfif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66" r:id="rId3"/>
    <p:sldId id="267" r:id="rId4"/>
    <p:sldId id="258" r:id="rId5"/>
    <p:sldId id="277" r:id="rId6"/>
    <p:sldId id="259" r:id="rId7"/>
    <p:sldId id="268" r:id="rId8"/>
    <p:sldId id="269" r:id="rId9"/>
    <p:sldId id="264" r:id="rId10"/>
    <p:sldId id="265" r:id="rId11"/>
    <p:sldId id="271" r:id="rId12"/>
    <p:sldId id="272" r:id="rId13"/>
    <p:sldId id="274" r:id="rId14"/>
    <p:sldId id="275" r:id="rId15"/>
    <p:sldId id="279" r:id="rId16"/>
    <p:sldId id="280" r:id="rId17"/>
    <p:sldId id="281" r:id="rId18"/>
    <p:sldId id="282" r:id="rId19"/>
    <p:sldId id="283" r:id="rId20"/>
    <p:sldId id="284" r:id="rId21"/>
    <p:sldId id="286" r:id="rId22"/>
    <p:sldId id="273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10" r:id="rId36"/>
    <p:sldId id="301" r:id="rId37"/>
    <p:sldId id="302" r:id="rId38"/>
    <p:sldId id="303" r:id="rId39"/>
    <p:sldId id="304" r:id="rId40"/>
    <p:sldId id="305" r:id="rId41"/>
    <p:sldId id="306" r:id="rId42"/>
    <p:sldId id="311" r:id="rId43"/>
    <p:sldId id="307" r:id="rId44"/>
    <p:sldId id="308" r:id="rId45"/>
    <p:sldId id="312" r:id="rId46"/>
    <p:sldId id="309" r:id="rId47"/>
    <p:sldId id="313" r:id="rId48"/>
  </p:sldIdLst>
  <p:sldSz cx="14630400" cy="8229600"/>
  <p:notesSz cx="8229600" cy="14630400"/>
  <p:embeddedFontLst>
    <p:embeddedFont>
      <p:font typeface="Montserrat" panose="020B0604020202020204" charset="-52"/>
      <p:regular r:id="rId50"/>
      <p:bold r:id="rId51"/>
      <p:italic r:id="rId52"/>
      <p:boldItalic r:id="rId53"/>
    </p:embeddedFont>
    <p:embeddedFont>
      <p:font typeface="Nunito" panose="020B0604020202020204" charset="-52"/>
      <p:regular r:id="rId54"/>
      <p:bold r:id="rId55"/>
      <p:italic r:id="rId56"/>
      <p:boldItalic r:id="rId57"/>
    </p:embeddedFont>
    <p:embeddedFont>
      <p:font typeface="Arimo" panose="020B0604020202020204" charset="0"/>
      <p:regular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Heebo" panose="020B0604020202020204" charset="-79"/>
      <p:regular r:id="rId63"/>
      <p:bold r:id="rId64"/>
    </p:embeddedFont>
    <p:embeddedFont>
      <p:font typeface="Inter" panose="020B0604020202020204" charset="0"/>
      <p:regular r:id="rId65"/>
    </p:embeddedFont>
    <p:embeddedFont>
      <p:font typeface="PT Sans" panose="020B0604020202020204" charset="-52"/>
      <p:regular r:id="rId66"/>
      <p:bold r:id="rId67"/>
      <p:italic r:id="rId68"/>
      <p:boldItalic r:id="rId69"/>
    </p:embeddedFont>
    <p:embeddedFont>
      <p:font typeface="Petrona" panose="020B0604020202020204" charset="0"/>
      <p:regular r:id="rId7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341D61"/>
    <a:srgbClr val="441D61"/>
    <a:srgbClr val="3A1953"/>
    <a:srgbClr val="481F67"/>
    <a:srgbClr val="492159"/>
    <a:srgbClr val="5D346E"/>
    <a:srgbClr val="5A296D"/>
    <a:srgbClr val="4A206A"/>
    <a:srgbClr val="090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46" d="100"/>
          <a:sy n="46" d="100"/>
        </p:scale>
        <p:origin x="607" y="38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68" Type="http://schemas.openxmlformats.org/officeDocument/2006/relationships/font" Target="fonts/font19.fntdata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DFE0F-2DE9-4C2E-9B75-AC4047AD7451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A0891C-E0E6-4E37-81E9-2514197CEC9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142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gpt.com/g/g-mzFm1dKjW-chat-gpt?oai-dm=1" TargetMode="External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gemini.google.com/?hl=uk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youtube.com/@modernteachers" TargetMode="External"/><Relationship Id="rId5" Type="http://schemas.openxmlformats.org/officeDocument/2006/relationships/hyperlink" Target="https://www.youtube.com/@umity-in-ua" TargetMode="External"/><Relationship Id="rId4" Type="http://schemas.openxmlformats.org/officeDocument/2006/relationships/hyperlink" Target="https://vseosvita.ua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fif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fif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fif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fif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fif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fif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fif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fif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fif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vseosvita.ua/site/out?url=https://www.bing.com/images/create?setlang=ua" TargetMode="External"/><Relationship Id="rId3" Type="http://schemas.openxmlformats.org/officeDocument/2006/relationships/image" Target="../media/image76.png"/><Relationship Id="rId7" Type="http://schemas.openxmlformats.org/officeDocument/2006/relationships/hyperlink" Target="https://gamma.app/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gemini.google.com/?hl=uk" TargetMode="External"/><Relationship Id="rId5" Type="http://schemas.openxmlformats.org/officeDocument/2006/relationships/hyperlink" Target="https://chatgpt.com/g/g-mzFm1dKjW-chat-gpt?oai-dm=1" TargetMode="External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7874" y="193863"/>
            <a:ext cx="9086126" cy="16696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uk-UA" sz="4800" b="1" dirty="0" smtClean="0">
              <a:solidFill>
                <a:srgbClr val="FF0066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ctr">
              <a:buNone/>
            </a:pPr>
            <a:r>
              <a:rPr lang="en-US" sz="4800" b="1" dirty="0" err="1" smtClean="0">
                <a:solidFill>
                  <a:srgbClr val="FF00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Штучний</a:t>
            </a:r>
            <a:r>
              <a:rPr lang="en-US" sz="4800" b="1" dirty="0" smtClean="0">
                <a:solidFill>
                  <a:srgbClr val="FF00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4800" b="1" dirty="0">
                <a:solidFill>
                  <a:srgbClr val="FF00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інтелект в </a:t>
            </a:r>
            <a:r>
              <a:rPr lang="en-US" sz="4800" b="1" dirty="0" err="1">
                <a:solidFill>
                  <a:srgbClr val="FF00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дошкільній</a:t>
            </a:r>
            <a:r>
              <a:rPr lang="en-US" sz="4800" b="1" dirty="0">
                <a:solidFill>
                  <a:srgbClr val="FF00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4800" b="1" dirty="0" err="1" smtClean="0">
                <a:solidFill>
                  <a:srgbClr val="FF00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освіті</a:t>
            </a:r>
            <a:endParaRPr lang="uk-UA" sz="4800" b="1" dirty="0" smtClean="0">
              <a:solidFill>
                <a:srgbClr val="FF0066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ctr">
              <a:buNone/>
            </a:pPr>
            <a:endParaRPr lang="en-US" sz="4800" b="1" dirty="0">
              <a:solidFill>
                <a:srgbClr val="FF0066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91886" y="1747777"/>
            <a:ext cx="8217724" cy="2627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endParaRPr lang="uk-UA" sz="3600" dirty="0" smtClean="0">
              <a:solidFill>
                <a:schemeClr val="bg1"/>
              </a:solidFill>
              <a:ea typeface="Heebo" pitchFamily="34" charset="-122"/>
              <a:cs typeface="Heebo" pitchFamily="34" charset="-120"/>
            </a:endParaRPr>
          </a:p>
          <a:p>
            <a:pPr algn="just"/>
            <a:endParaRPr lang="uk-UA" sz="3600" dirty="0" smtClean="0">
              <a:solidFill>
                <a:schemeClr val="bg1"/>
              </a:solidFill>
              <a:ea typeface="Heebo" pitchFamily="34" charset="-122"/>
              <a:cs typeface="Heebo" pitchFamily="34" charset="-120"/>
            </a:endParaRPr>
          </a:p>
          <a:p>
            <a:pPr algn="just"/>
            <a:r>
              <a:rPr lang="uk-UA" sz="3600" dirty="0" smtClean="0">
                <a:solidFill>
                  <a:schemeClr val="bg1"/>
                </a:solidFill>
                <a:ea typeface="Heebo" pitchFamily="34" charset="-122"/>
                <a:cs typeface="Heebo" pitchFamily="34" charset="-120"/>
              </a:rPr>
              <a:t>Штучний інтелект (ШІ) стає все більш популярним у різних сферах життя, і освіта не виняток. Сучасна дошкільна освіта також не залишається осторонь від цього технологічного прогресу.  ШІ може стати цінним інструментом для вихователів та батьків, які хочуть покращити дошкільну освіту.</a:t>
            </a:r>
            <a:endParaRPr lang="uk-UA" sz="3600" dirty="0">
              <a:solidFill>
                <a:schemeClr val="bg1"/>
              </a:solidFill>
              <a:ea typeface="Heebo" pitchFamily="34" charset="-122"/>
              <a:cs typeface="Heebo" pitchFamily="34" charset="-120"/>
            </a:endParaRPr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3930"/>
            <a:ext cx="5486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0766" y="473750"/>
            <a:ext cx="7855267" cy="1725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FF99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Навички вихователя для ефективного використання штучного інтелекту</a:t>
            </a:r>
            <a:endParaRPr lang="en-US" sz="3600" b="1" dirty="0">
              <a:solidFill>
                <a:srgbClr val="FF99FF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130766" y="2545319"/>
            <a:ext cx="7855267" cy="5888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Для ефективного використання ШІ в дошкільній освіті вихователі мають розвивати певні навички, такі як критичне мислення, </a:t>
            </a:r>
            <a:r>
              <a:rPr lang="en-US" sz="2000" dirty="0" err="1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комунікація</a:t>
            </a:r>
            <a:r>
              <a:rPr lang="uk-UA" sz="200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, креативність </a:t>
            </a:r>
            <a:r>
              <a:rPr lang="en-US" sz="2000" dirty="0" err="1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та</a:t>
            </a:r>
            <a:r>
              <a:rPr lang="en-US" sz="200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адаптивність.</a:t>
            </a:r>
            <a:endParaRPr lang="en-US" sz="2000" dirty="0"/>
          </a:p>
        </p:txBody>
      </p:sp>
      <p:sp>
        <p:nvSpPr>
          <p:cNvPr id="5" name="Shape 2"/>
          <p:cNvSpPr/>
          <p:nvPr/>
        </p:nvSpPr>
        <p:spPr>
          <a:xfrm>
            <a:off x="6130766" y="3993118"/>
            <a:ext cx="414218" cy="414218"/>
          </a:xfrm>
          <a:prstGeom prst="roundRect">
            <a:avLst>
              <a:gd name="adj" fmla="val 1867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287929" y="4062055"/>
            <a:ext cx="99774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6729055" y="3993118"/>
            <a:ext cx="2440662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Критичне мислення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6729055" y="4391144"/>
            <a:ext cx="3237309" cy="883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Здатність критично оцінювати інформацію, що надходить з ШІ-систем, та розуміти їхні обмеження.</a:t>
            </a:r>
            <a:endParaRPr lang="en-US" sz="1400" dirty="0"/>
          </a:p>
        </p:txBody>
      </p:sp>
      <p:sp>
        <p:nvSpPr>
          <p:cNvPr id="9" name="Shape 6"/>
          <p:cNvSpPr/>
          <p:nvPr/>
        </p:nvSpPr>
        <p:spPr>
          <a:xfrm>
            <a:off x="10150435" y="3993118"/>
            <a:ext cx="414218" cy="414218"/>
          </a:xfrm>
          <a:prstGeom prst="roundRect">
            <a:avLst>
              <a:gd name="adj" fmla="val 1867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0279023" y="4062055"/>
            <a:ext cx="156924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150" dirty="0"/>
          </a:p>
        </p:txBody>
      </p:sp>
      <p:sp>
        <p:nvSpPr>
          <p:cNvPr id="11" name="Text 8"/>
          <p:cNvSpPr/>
          <p:nvPr/>
        </p:nvSpPr>
        <p:spPr>
          <a:xfrm>
            <a:off x="10748724" y="3993118"/>
            <a:ext cx="2301478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Комунікація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10748724" y="4391144"/>
            <a:ext cx="3237309" cy="883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Навички спілкування з дітьми та їхніми батьками про використання ШІ в освіті.</a:t>
            </a:r>
            <a:endParaRPr lang="en-US" sz="1400" dirty="0"/>
          </a:p>
        </p:txBody>
      </p:sp>
      <p:sp>
        <p:nvSpPr>
          <p:cNvPr id="13" name="Shape 10"/>
          <p:cNvSpPr/>
          <p:nvPr/>
        </p:nvSpPr>
        <p:spPr>
          <a:xfrm>
            <a:off x="6130766" y="5665589"/>
            <a:ext cx="414218" cy="414218"/>
          </a:xfrm>
          <a:prstGeom prst="roundRect">
            <a:avLst>
              <a:gd name="adj" fmla="val 1867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259949" y="5734526"/>
            <a:ext cx="155734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6729055" y="5665589"/>
            <a:ext cx="2301478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Адаптивність</a:t>
            </a:r>
            <a:endParaRPr lang="en-US" sz="1800" dirty="0"/>
          </a:p>
        </p:txBody>
      </p:sp>
      <p:sp>
        <p:nvSpPr>
          <p:cNvPr id="16" name="Text 13"/>
          <p:cNvSpPr/>
          <p:nvPr/>
        </p:nvSpPr>
        <p:spPr>
          <a:xfrm>
            <a:off x="6729055" y="6063615"/>
            <a:ext cx="3237309" cy="11777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Здатність швидко адаптуватися до нових технологій і використовувати їх для покращення навчального процесу.</a:t>
            </a:r>
            <a:endParaRPr lang="en-US" sz="1400" dirty="0"/>
          </a:p>
        </p:txBody>
      </p:sp>
      <p:sp>
        <p:nvSpPr>
          <p:cNvPr id="17" name="Shape 14"/>
          <p:cNvSpPr/>
          <p:nvPr/>
        </p:nvSpPr>
        <p:spPr>
          <a:xfrm>
            <a:off x="10150435" y="5665589"/>
            <a:ext cx="414218" cy="414218"/>
          </a:xfrm>
          <a:prstGeom prst="roundRect">
            <a:avLst>
              <a:gd name="adj" fmla="val 1867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10266283" y="5734526"/>
            <a:ext cx="182523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2150" dirty="0"/>
          </a:p>
        </p:txBody>
      </p:sp>
      <p:sp>
        <p:nvSpPr>
          <p:cNvPr id="19" name="Text 16"/>
          <p:cNvSpPr/>
          <p:nvPr/>
        </p:nvSpPr>
        <p:spPr>
          <a:xfrm>
            <a:off x="10748724" y="5665589"/>
            <a:ext cx="2301478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Креативність</a:t>
            </a:r>
            <a:endParaRPr lang="en-US" sz="1800" dirty="0"/>
          </a:p>
        </p:txBody>
      </p:sp>
      <p:sp>
        <p:nvSpPr>
          <p:cNvPr id="20" name="Text 17"/>
          <p:cNvSpPr/>
          <p:nvPr/>
        </p:nvSpPr>
        <p:spPr>
          <a:xfrm>
            <a:off x="10748724" y="6063615"/>
            <a:ext cx="3237309" cy="11777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Здатність використовувати ШІ-технології для створення нових і захоплюючих навчальних матеріалів.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84584" y="571024"/>
            <a:ext cx="7690485" cy="18323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800"/>
              </a:lnSpc>
              <a:buNone/>
            </a:pPr>
            <a:r>
              <a:rPr lang="en-US" sz="3600" b="1" dirty="0">
                <a:solidFill>
                  <a:srgbClr val="FF99FF"/>
                </a:solidFill>
                <a:latin typeface="Montserrat" charset="0"/>
                <a:ea typeface="Nunito" pitchFamily="34" charset="-122"/>
                <a:cs typeface="Nunito" pitchFamily="34" charset="-120"/>
              </a:rPr>
              <a:t>Інтерактивні методики з використанням штучного інтелекту</a:t>
            </a:r>
            <a:endParaRPr lang="en-US" sz="3600" b="1" dirty="0">
              <a:solidFill>
                <a:srgbClr val="FF99FF"/>
              </a:solidFill>
              <a:latin typeface="Montserrat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06755" y="2714863"/>
            <a:ext cx="22860" cy="4944070"/>
          </a:xfrm>
          <a:prstGeom prst="roundRect">
            <a:avLst>
              <a:gd name="adj" fmla="val 1362572"/>
            </a:avLst>
          </a:prstGeom>
          <a:solidFill>
            <a:srgbClr val="FFFFFF">
              <a:alpha val="24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928926" y="3170634"/>
            <a:ext cx="726758" cy="22860"/>
          </a:xfrm>
          <a:prstGeom prst="roundRect">
            <a:avLst>
              <a:gd name="adj" fmla="val 1362572"/>
            </a:avLst>
          </a:prstGeom>
          <a:solidFill>
            <a:srgbClr val="F2B42D"/>
          </a:solidFill>
          <a:ln/>
        </p:spPr>
      </p:sp>
      <p:sp>
        <p:nvSpPr>
          <p:cNvPr id="6" name="Shape 3"/>
          <p:cNvSpPr/>
          <p:nvPr/>
        </p:nvSpPr>
        <p:spPr>
          <a:xfrm>
            <a:off x="484584" y="2948464"/>
            <a:ext cx="467201" cy="467201"/>
          </a:xfrm>
          <a:prstGeom prst="roundRect">
            <a:avLst>
              <a:gd name="adj" fmla="val 66670"/>
            </a:avLst>
          </a:prstGeom>
          <a:solidFill>
            <a:srgbClr val="00002E"/>
          </a:solidFill>
          <a:ln w="22860">
            <a:solidFill>
              <a:srgbClr val="F2B42D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30198" y="3035498"/>
            <a:ext cx="175974" cy="293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1860233" y="2922508"/>
            <a:ext cx="2628781" cy="305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Віртуальна реальність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860233" y="3352443"/>
            <a:ext cx="6236970" cy="664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Дозволяє дітям зануритися в різні середовища, наприклад, відвідати зоопарк, дослідити космос.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928926" y="4887873"/>
            <a:ext cx="726758" cy="22860"/>
          </a:xfrm>
          <a:prstGeom prst="roundRect">
            <a:avLst>
              <a:gd name="adj" fmla="val 1362572"/>
            </a:avLst>
          </a:prstGeom>
          <a:solidFill>
            <a:srgbClr val="D7425E"/>
          </a:solidFill>
          <a:ln/>
        </p:spPr>
      </p:sp>
      <p:sp>
        <p:nvSpPr>
          <p:cNvPr id="11" name="Shape 8"/>
          <p:cNvSpPr/>
          <p:nvPr/>
        </p:nvSpPr>
        <p:spPr>
          <a:xfrm>
            <a:off x="484584" y="4665702"/>
            <a:ext cx="467201" cy="467201"/>
          </a:xfrm>
          <a:prstGeom prst="roundRect">
            <a:avLst>
              <a:gd name="adj" fmla="val 66670"/>
            </a:avLst>
          </a:prstGeom>
          <a:solidFill>
            <a:srgbClr val="00002E"/>
          </a:solidFill>
          <a:ln w="22860">
            <a:solidFill>
              <a:srgbClr val="D7425E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30198" y="4752737"/>
            <a:ext cx="175974" cy="293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1860233" y="4639747"/>
            <a:ext cx="2637830" cy="305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Доповнена реальність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1860233" y="5069681"/>
            <a:ext cx="6236970" cy="664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Додає цифрові елементи до реального світу, наприклад, оживляє ілюстрації в книжках.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928926" y="6605111"/>
            <a:ext cx="726758" cy="22860"/>
          </a:xfrm>
          <a:prstGeom prst="roundRect">
            <a:avLst>
              <a:gd name="adj" fmla="val 1362572"/>
            </a:avLst>
          </a:prstGeom>
          <a:solidFill>
            <a:srgbClr val="DD785E"/>
          </a:solidFill>
          <a:ln/>
        </p:spPr>
      </p:sp>
      <p:sp>
        <p:nvSpPr>
          <p:cNvPr id="16" name="Shape 13"/>
          <p:cNvSpPr/>
          <p:nvPr/>
        </p:nvSpPr>
        <p:spPr>
          <a:xfrm>
            <a:off x="484584" y="6382941"/>
            <a:ext cx="467201" cy="467201"/>
          </a:xfrm>
          <a:prstGeom prst="roundRect">
            <a:avLst>
              <a:gd name="adj" fmla="val 66670"/>
            </a:avLst>
          </a:prstGeom>
          <a:solidFill>
            <a:srgbClr val="00002E"/>
          </a:solidFill>
          <a:ln w="22860">
            <a:solidFill>
              <a:srgbClr val="DD785E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30198" y="6469975"/>
            <a:ext cx="175974" cy="293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1860233" y="6356985"/>
            <a:ext cx="2442924" cy="305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Ігровізація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1860233" y="6786920"/>
            <a:ext cx="6236970" cy="664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Перетворює процес навчання на гру, використовуючи бали, рівні, нагороди, що мотивує дітей.</a:t>
            </a:r>
            <a:endParaRPr lang="en-US" sz="1600" dirty="0"/>
          </a:p>
        </p:txBody>
      </p:sp>
      <p:pic>
        <p:nvPicPr>
          <p:cNvPr id="2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102870"/>
            <a:ext cx="5486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83581" y="202763"/>
            <a:ext cx="8388192" cy="1836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2800" b="1" kern="0" spc="-77" dirty="0" err="1">
                <a:solidFill>
                  <a:srgbClr val="FF99FF"/>
                </a:solidFill>
                <a:latin typeface="Montserrat" charset="0"/>
                <a:ea typeface="Petrona" pitchFamily="34" charset="-122"/>
                <a:cs typeface="Petrona" pitchFamily="34" charset="-120"/>
              </a:rPr>
              <a:t>Розвиток</a:t>
            </a:r>
            <a:r>
              <a:rPr lang="en-US" sz="2800" b="1" kern="0" spc="-77" dirty="0">
                <a:solidFill>
                  <a:srgbClr val="FF99FF"/>
                </a:solidFill>
                <a:latin typeface="Montserrat" charset="0"/>
                <a:ea typeface="Petrona" pitchFamily="34" charset="-122"/>
                <a:cs typeface="Petrona" pitchFamily="34" charset="-120"/>
              </a:rPr>
              <a:t> </a:t>
            </a:r>
            <a:r>
              <a:rPr lang="en-US" sz="2800" b="1" kern="0" spc="-77" dirty="0" err="1">
                <a:solidFill>
                  <a:srgbClr val="FF99FF"/>
                </a:solidFill>
                <a:latin typeface="Montserrat" charset="0"/>
                <a:ea typeface="Petrona" pitchFamily="34" charset="-122"/>
                <a:cs typeface="Petrona" pitchFamily="34" charset="-120"/>
              </a:rPr>
              <a:t>здібностей</a:t>
            </a:r>
            <a:r>
              <a:rPr lang="en-US" sz="2800" b="1" kern="0" spc="-77" dirty="0">
                <a:solidFill>
                  <a:srgbClr val="FF99FF"/>
                </a:solidFill>
                <a:latin typeface="Montserrat" charset="0"/>
                <a:ea typeface="Petrona" pitchFamily="34" charset="-122"/>
                <a:cs typeface="Petrona" pitchFamily="34" charset="-120"/>
              </a:rPr>
              <a:t> </a:t>
            </a:r>
            <a:r>
              <a:rPr lang="uk-UA" sz="2800" b="1" kern="0" spc="-77" dirty="0">
                <a:solidFill>
                  <a:srgbClr val="FF99FF"/>
                </a:solidFill>
                <a:latin typeface="Montserrat" charset="0"/>
                <a:ea typeface="Petrona" pitchFamily="34" charset="-122"/>
                <a:cs typeface="Petrona" pitchFamily="34" charset="-120"/>
              </a:rPr>
              <a:t> і навичок </a:t>
            </a:r>
            <a:r>
              <a:rPr lang="en-US" sz="2800" b="1" kern="0" spc="-77" dirty="0" err="1">
                <a:solidFill>
                  <a:srgbClr val="FF99FF"/>
                </a:solidFill>
                <a:latin typeface="Montserrat" charset="0"/>
                <a:ea typeface="Petrona" pitchFamily="34" charset="-122"/>
                <a:cs typeface="Petrona" pitchFamily="34" charset="-120"/>
              </a:rPr>
              <a:t>дітей</a:t>
            </a:r>
            <a:r>
              <a:rPr lang="uk-UA" sz="2800" b="1" kern="0" spc="-77" dirty="0">
                <a:solidFill>
                  <a:srgbClr val="FF99FF"/>
                </a:solidFill>
                <a:latin typeface="Montserrat" charset="0"/>
                <a:ea typeface="Petrona" pitchFamily="34" charset="-122"/>
                <a:cs typeface="Petrona" pitchFamily="34" charset="-120"/>
              </a:rPr>
              <a:t> дошкільного віку</a:t>
            </a:r>
            <a:r>
              <a:rPr lang="en-US" sz="2800" b="1" kern="0" spc="-77" dirty="0">
                <a:solidFill>
                  <a:srgbClr val="FF99FF"/>
                </a:solidFill>
                <a:latin typeface="Montserrat" charset="0"/>
                <a:ea typeface="Petrona" pitchFamily="34" charset="-122"/>
                <a:cs typeface="Petrona" pitchFamily="34" charset="-120"/>
              </a:rPr>
              <a:t> за допомогою технологій штучного інтелекту</a:t>
            </a:r>
            <a:endParaRPr lang="en-US" sz="2800" dirty="0">
              <a:solidFill>
                <a:srgbClr val="FF99FF"/>
              </a:solidFill>
              <a:latin typeface="Montserrat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821" y="2900242"/>
            <a:ext cx="466427" cy="74628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63100" y="3100560"/>
            <a:ext cx="2161699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uk-UA" sz="1900" b="1" kern="0" spc="-39" dirty="0">
                <a:solidFill>
                  <a:srgbClr val="E0D6DE"/>
                </a:solidFill>
                <a:latin typeface="Montserrat" charset="0"/>
                <a:cs typeface="Petrona" pitchFamily="34" charset="-120"/>
              </a:rPr>
              <a:t>Когнітивні</a:t>
            </a:r>
            <a:endParaRPr lang="en-US" sz="1900" dirty="0">
              <a:latin typeface="Montserrat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9486900" y="2955126"/>
            <a:ext cx="4126230" cy="691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350"/>
              </a:lnSpc>
              <a:buFont typeface="Arial" pitchFamily="34" charset="0"/>
              <a:buChar char="•"/>
            </a:pPr>
            <a:r>
              <a:rPr lang="ru-RU" sz="1450" kern="0" spc="-29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Heebo" charset="-79"/>
              </a:rPr>
              <a:t>Логіка</a:t>
            </a:r>
            <a:r>
              <a:rPr lang="ru-RU" sz="1450" kern="0" spc="-29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Heebo" charset="-79"/>
              </a:rPr>
              <a:t> і </a:t>
            </a:r>
            <a:r>
              <a:rPr lang="ru-RU" sz="1450" kern="0" spc="-29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Heebo" charset="-79"/>
              </a:rPr>
              <a:t>мислення</a:t>
            </a:r>
            <a:endParaRPr lang="uk-UA" sz="1450" dirty="0">
              <a:cs typeface="Heebo" charset="-79"/>
            </a:endParaRPr>
          </a:p>
          <a:p>
            <a:pPr marL="285750" indent="-285750">
              <a:lnSpc>
                <a:spcPts val="2350"/>
              </a:lnSpc>
              <a:buFont typeface="Arial" pitchFamily="34" charset="0"/>
              <a:buChar char="•"/>
            </a:pPr>
            <a:r>
              <a:rPr lang="ru-RU" sz="1450" kern="0" spc="-29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Heebo" charset="-79"/>
              </a:rPr>
              <a:t>Пам’ять</a:t>
            </a:r>
            <a:r>
              <a:rPr lang="ru-RU" sz="1450" kern="0" spc="-29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Heebo" charset="-79"/>
              </a:rPr>
              <a:t> і </a:t>
            </a:r>
            <a:r>
              <a:rPr lang="ru-RU" sz="1450" kern="0" spc="-29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Heebo" charset="-79"/>
              </a:rPr>
              <a:t>концентрація</a:t>
            </a:r>
            <a:endParaRPr lang="ru-RU" sz="1450" kern="0" spc="-29" dirty="0">
              <a:solidFill>
                <a:srgbClr val="E0D6DE"/>
              </a:solidFill>
              <a:latin typeface="Inter" pitchFamily="34" charset="0"/>
              <a:ea typeface="Inter" pitchFamily="34" charset="-122"/>
              <a:cs typeface="Heebo" charset="-79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821" y="3784640"/>
            <a:ext cx="466427" cy="74628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63100" y="3974662"/>
            <a:ext cx="1334810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uk-UA" sz="1900" b="1" kern="0" spc="-39" dirty="0">
                <a:solidFill>
                  <a:srgbClr val="E0D6DE"/>
                </a:solidFill>
                <a:latin typeface="Montserrat" charset="0"/>
                <a:cs typeface="Petrona" pitchFamily="34" charset="-120"/>
              </a:rPr>
              <a:t>Мовні</a:t>
            </a:r>
            <a:endParaRPr lang="en-US" sz="1900" dirty="0">
              <a:latin typeface="Montserrat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9486900" y="3859291"/>
            <a:ext cx="4269463" cy="596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350"/>
              </a:lnSpc>
              <a:buFont typeface="Arial" pitchFamily="34" charset="0"/>
              <a:buChar char="•"/>
            </a:pPr>
            <a:r>
              <a:rPr lang="ru-RU" sz="1450" kern="0" spc="-29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Heebo" charset="-79"/>
              </a:rPr>
              <a:t>Розвиток</a:t>
            </a:r>
            <a:r>
              <a:rPr lang="ru-RU" sz="1450" kern="0" spc="-29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Heebo" charset="-79"/>
              </a:rPr>
              <a:t> </a:t>
            </a:r>
            <a:r>
              <a:rPr lang="ru-RU" sz="1450" kern="0" spc="-29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Heebo" charset="-79"/>
              </a:rPr>
              <a:t>мовлення</a:t>
            </a:r>
            <a:endParaRPr lang="uk-UA" sz="1450" dirty="0">
              <a:cs typeface="Heebo" charset="-79"/>
            </a:endParaRPr>
          </a:p>
          <a:p>
            <a:pPr marL="285750" indent="-285750">
              <a:lnSpc>
                <a:spcPts val="2350"/>
              </a:lnSpc>
              <a:buFont typeface="Arial" pitchFamily="34" charset="0"/>
              <a:buChar char="•"/>
            </a:pPr>
            <a:r>
              <a:rPr lang="ru-RU" sz="1450" kern="0" spc="-29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Heebo" charset="-79"/>
              </a:rPr>
              <a:t>Вивчення</a:t>
            </a:r>
            <a:r>
              <a:rPr lang="ru-RU" sz="1450" kern="0" spc="-29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Heebo" charset="-79"/>
              </a:rPr>
              <a:t> </a:t>
            </a:r>
            <a:r>
              <a:rPr lang="ru-RU" sz="1450" kern="0" spc="-29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Heebo" charset="-79"/>
              </a:rPr>
              <a:t>іноземних</a:t>
            </a:r>
            <a:r>
              <a:rPr lang="ru-RU" sz="1450" kern="0" spc="-29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Heebo" charset="-79"/>
              </a:rPr>
              <a:t> </a:t>
            </a:r>
            <a:r>
              <a:rPr lang="ru-RU" sz="1450" kern="0" spc="-29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Heebo" charset="-79"/>
              </a:rPr>
              <a:t>мов</a:t>
            </a:r>
            <a:endParaRPr lang="ru-RU" sz="1450" kern="0" spc="-29" dirty="0">
              <a:solidFill>
                <a:srgbClr val="E0D6DE"/>
              </a:solidFill>
              <a:latin typeface="Inter" pitchFamily="34" charset="0"/>
              <a:ea typeface="Inter" pitchFamily="34" charset="-122"/>
              <a:cs typeface="Heebo" charset="-79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0821" y="4766370"/>
            <a:ext cx="466427" cy="74628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63100" y="5997832"/>
            <a:ext cx="1663780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kern="0" spc="-39" dirty="0">
                <a:solidFill>
                  <a:srgbClr val="E0D6DE"/>
                </a:solidFill>
                <a:latin typeface="Montserrat" charset="0"/>
                <a:ea typeface="Petrona" pitchFamily="34" charset="-122"/>
                <a:cs typeface="Petrona" pitchFamily="34" charset="-120"/>
              </a:rPr>
              <a:t>Креативність</a:t>
            </a:r>
            <a:endParaRPr lang="en-US" sz="1900" dirty="0">
              <a:latin typeface="Montserrat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9486900" y="5853172"/>
            <a:ext cx="4269463" cy="596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350"/>
              </a:lnSpc>
              <a:buFont typeface="Arial" pitchFamily="34" charset="0"/>
              <a:buChar char="•"/>
            </a:pPr>
            <a:r>
              <a:rPr lang="uk-UA" sz="1450" kern="0" spc="-29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Малювання та музика</a:t>
            </a:r>
            <a:endParaRPr lang="uk-UA" sz="1450" dirty="0"/>
          </a:p>
          <a:p>
            <a:pPr marL="285750" indent="-285750">
              <a:lnSpc>
                <a:spcPts val="2350"/>
              </a:lnSpc>
              <a:buFont typeface="Arial" pitchFamily="34" charset="0"/>
              <a:buChar char="•"/>
            </a:pPr>
            <a:r>
              <a:rPr lang="uk-UA" sz="1450" kern="0" spc="-29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Фантазія та творче мислення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703570" y="1716255"/>
            <a:ext cx="73152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 </a:t>
            </a:r>
            <a:r>
              <a:rPr lang="ru-RU" sz="2000" dirty="0">
                <a:solidFill>
                  <a:schemeClr val="bg1"/>
                </a:solidFill>
                <a:cs typeface="Heebo" charset="-79"/>
              </a:rPr>
              <a:t>За </a:t>
            </a:r>
            <a:r>
              <a:rPr lang="ru-RU" sz="2000" dirty="0" err="1">
                <a:solidFill>
                  <a:schemeClr val="bg1"/>
                </a:solidFill>
                <a:cs typeface="Heebo" charset="-79"/>
              </a:rPr>
              <a:t>допомогою</a:t>
            </a:r>
            <a:r>
              <a:rPr lang="ru-RU" sz="2000" dirty="0">
                <a:solidFill>
                  <a:schemeClr val="bg1"/>
                </a:solidFill>
                <a:cs typeface="Heebo" charset="-79"/>
              </a:rPr>
              <a:t> </a:t>
            </a:r>
            <a:r>
              <a:rPr lang="ru-RU" sz="2000" dirty="0" err="1">
                <a:solidFill>
                  <a:schemeClr val="bg1"/>
                </a:solidFill>
                <a:cs typeface="Heebo" charset="-79"/>
              </a:rPr>
              <a:t>інтерактивних</a:t>
            </a:r>
            <a:r>
              <a:rPr lang="ru-RU" sz="2000" dirty="0">
                <a:solidFill>
                  <a:schemeClr val="bg1"/>
                </a:solidFill>
                <a:cs typeface="Heebo" charset="-79"/>
              </a:rPr>
              <a:t> </a:t>
            </a:r>
            <a:r>
              <a:rPr lang="ru-RU" sz="2000" dirty="0" err="1">
                <a:solidFill>
                  <a:schemeClr val="bg1"/>
                </a:solidFill>
                <a:cs typeface="Heebo" charset="-79"/>
              </a:rPr>
              <a:t>додатків</a:t>
            </a:r>
            <a:r>
              <a:rPr lang="ru-RU" sz="2000" dirty="0">
                <a:solidFill>
                  <a:schemeClr val="bg1"/>
                </a:solidFill>
                <a:cs typeface="Heebo" charset="-79"/>
              </a:rPr>
              <a:t> та </a:t>
            </a:r>
            <a:r>
              <a:rPr lang="ru-RU" sz="2000" dirty="0" err="1">
                <a:solidFill>
                  <a:schemeClr val="bg1"/>
                </a:solidFill>
                <a:cs typeface="Heebo" charset="-79"/>
              </a:rPr>
              <a:t>ігор</a:t>
            </a:r>
            <a:r>
              <a:rPr lang="ru-RU" sz="2000" dirty="0">
                <a:solidFill>
                  <a:schemeClr val="bg1"/>
                </a:solidFill>
                <a:cs typeface="Heebo" charset="-79"/>
              </a:rPr>
              <a:t>, </a:t>
            </a:r>
            <a:r>
              <a:rPr lang="ru-RU" sz="2000" dirty="0" err="1">
                <a:solidFill>
                  <a:schemeClr val="bg1"/>
                </a:solidFill>
                <a:cs typeface="Heebo" charset="-79"/>
              </a:rPr>
              <a:t>що</a:t>
            </a:r>
            <a:r>
              <a:rPr lang="ru-RU" sz="2000" dirty="0">
                <a:solidFill>
                  <a:schemeClr val="bg1"/>
                </a:solidFill>
                <a:cs typeface="Heebo" charset="-79"/>
              </a:rPr>
              <a:t> </a:t>
            </a:r>
            <a:r>
              <a:rPr lang="ru-RU" sz="2000" dirty="0" err="1">
                <a:solidFill>
                  <a:schemeClr val="bg1"/>
                </a:solidFill>
                <a:cs typeface="Heebo" charset="-79"/>
              </a:rPr>
              <a:t>використовують</a:t>
            </a:r>
            <a:r>
              <a:rPr lang="ru-RU" sz="2000" dirty="0">
                <a:solidFill>
                  <a:schemeClr val="bg1"/>
                </a:solidFill>
                <a:cs typeface="Heebo" charset="-79"/>
              </a:rPr>
              <a:t> ШІ, </a:t>
            </a:r>
            <a:r>
              <a:rPr lang="ru-RU" sz="2000" dirty="0" err="1">
                <a:solidFill>
                  <a:schemeClr val="bg1"/>
                </a:solidFill>
                <a:cs typeface="Heebo" charset="-79"/>
              </a:rPr>
              <a:t>можна</a:t>
            </a:r>
            <a:r>
              <a:rPr lang="ru-RU" sz="2000" dirty="0">
                <a:solidFill>
                  <a:schemeClr val="bg1"/>
                </a:solidFill>
                <a:cs typeface="Heebo" charset="-79"/>
              </a:rPr>
              <a:t> </a:t>
            </a:r>
            <a:r>
              <a:rPr lang="ru-RU" sz="2000" dirty="0" err="1">
                <a:solidFill>
                  <a:schemeClr val="bg1"/>
                </a:solidFill>
                <a:cs typeface="Heebo" charset="-79"/>
              </a:rPr>
              <a:t>зосередитися</a:t>
            </a:r>
            <a:r>
              <a:rPr lang="ru-RU" sz="2000" dirty="0">
                <a:solidFill>
                  <a:schemeClr val="bg1"/>
                </a:solidFill>
                <a:cs typeface="Heebo" charset="-79"/>
              </a:rPr>
              <a:t> на </a:t>
            </a:r>
            <a:r>
              <a:rPr lang="ru-RU" sz="2000" dirty="0" err="1">
                <a:solidFill>
                  <a:schemeClr val="bg1"/>
                </a:solidFill>
                <a:cs typeface="Heebo" charset="-79"/>
              </a:rPr>
              <a:t>розвитку</a:t>
            </a:r>
            <a:r>
              <a:rPr lang="ru-RU" sz="2000" dirty="0">
                <a:solidFill>
                  <a:schemeClr val="bg1"/>
                </a:solidFill>
                <a:cs typeface="Heebo" charset="-79"/>
              </a:rPr>
              <a:t> таких </a:t>
            </a:r>
            <a:r>
              <a:rPr lang="ru-RU" sz="2000" dirty="0" err="1">
                <a:solidFill>
                  <a:schemeClr val="bg1"/>
                </a:solidFill>
                <a:cs typeface="Heebo" charset="-79"/>
              </a:rPr>
              <a:t>важливих</a:t>
            </a:r>
            <a:r>
              <a:rPr lang="ru-RU" sz="2000" dirty="0">
                <a:solidFill>
                  <a:schemeClr val="bg1"/>
                </a:solidFill>
                <a:cs typeface="Heebo" charset="-79"/>
              </a:rPr>
              <a:t> </a:t>
            </a:r>
            <a:r>
              <a:rPr lang="ru-RU" sz="2000" dirty="0" err="1">
                <a:solidFill>
                  <a:schemeClr val="bg1"/>
                </a:solidFill>
                <a:cs typeface="Heebo" charset="-79"/>
              </a:rPr>
              <a:t>здібностей</a:t>
            </a:r>
            <a:r>
              <a:rPr lang="ru-RU" sz="2000" dirty="0">
                <a:solidFill>
                  <a:schemeClr val="bg1"/>
                </a:solidFill>
                <a:cs typeface="Heebo" charset="-79"/>
              </a:rPr>
              <a:t>:</a:t>
            </a:r>
          </a:p>
        </p:txBody>
      </p:sp>
      <p:sp>
        <p:nvSpPr>
          <p:cNvPr id="19" name="Text 5"/>
          <p:cNvSpPr/>
          <p:nvPr/>
        </p:nvSpPr>
        <p:spPr>
          <a:xfrm>
            <a:off x="7663100" y="4766370"/>
            <a:ext cx="1663780" cy="6545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ru-RU" sz="1900" b="1" kern="0" spc="-39" dirty="0" err="1">
                <a:solidFill>
                  <a:srgbClr val="E0D6DE"/>
                </a:solidFill>
                <a:latin typeface="Montserrat" charset="0"/>
                <a:ea typeface="Petrona" pitchFamily="34" charset="-122"/>
                <a:cs typeface="Petrona" pitchFamily="34" charset="-120"/>
              </a:rPr>
              <a:t>Соціальні</a:t>
            </a:r>
            <a:r>
              <a:rPr lang="ru-RU" sz="1900" b="1" kern="0" spc="-39" dirty="0">
                <a:solidFill>
                  <a:srgbClr val="E0D6DE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 та </a:t>
            </a:r>
          </a:p>
          <a:p>
            <a:pPr>
              <a:lnSpc>
                <a:spcPts val="2400"/>
              </a:lnSpc>
            </a:pPr>
            <a:r>
              <a:rPr lang="ru-RU" sz="1900" b="1" kern="0" spc="-39" dirty="0" err="1">
                <a:solidFill>
                  <a:srgbClr val="E0D6DE"/>
                </a:solidFill>
                <a:latin typeface="Montserrat" charset="0"/>
                <a:ea typeface="Petrona" pitchFamily="34" charset="-122"/>
                <a:cs typeface="Petrona" pitchFamily="34" charset="-120"/>
              </a:rPr>
              <a:t>емоційні</a:t>
            </a:r>
            <a:endParaRPr lang="en-US" sz="1900" dirty="0">
              <a:latin typeface="Montserrat" charset="0"/>
            </a:endParaRPr>
          </a:p>
        </p:txBody>
      </p:sp>
      <p:sp>
        <p:nvSpPr>
          <p:cNvPr id="21" name="Text 6"/>
          <p:cNvSpPr/>
          <p:nvPr/>
        </p:nvSpPr>
        <p:spPr>
          <a:xfrm>
            <a:off x="9486900" y="4841021"/>
            <a:ext cx="4126230" cy="596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350"/>
              </a:lnSpc>
              <a:buFont typeface="Arial" pitchFamily="34" charset="0"/>
              <a:buChar char="•"/>
            </a:pPr>
            <a:r>
              <a:rPr lang="uk-UA" sz="1450" kern="0" spc="-29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Емоційний інтелект</a:t>
            </a:r>
            <a:endParaRPr lang="uk-UA" sz="1450" dirty="0"/>
          </a:p>
          <a:p>
            <a:pPr marL="285750" indent="-285750">
              <a:lnSpc>
                <a:spcPts val="2350"/>
              </a:lnSpc>
              <a:buFont typeface="Arial" pitchFamily="34" charset="0"/>
              <a:buChar char="•"/>
            </a:pPr>
            <a:r>
              <a:rPr lang="uk-UA" sz="1450" kern="0" spc="-29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Навички спілкування </a:t>
            </a:r>
          </a:p>
        </p:txBody>
      </p:sp>
      <p:sp>
        <p:nvSpPr>
          <p:cNvPr id="22" name="Text 6"/>
          <p:cNvSpPr/>
          <p:nvPr/>
        </p:nvSpPr>
        <p:spPr>
          <a:xfrm>
            <a:off x="9486900" y="7046295"/>
            <a:ext cx="4126230" cy="2984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350"/>
              </a:lnSpc>
              <a:buFont typeface="Arial" pitchFamily="34" charset="0"/>
              <a:buChar char="•"/>
            </a:pPr>
            <a:r>
              <a:rPr lang="uk-UA" sz="1450" kern="0" spc="-29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Дрібна моторика</a:t>
            </a:r>
            <a:endParaRPr lang="uk-UA" sz="1450" dirty="0"/>
          </a:p>
        </p:txBody>
      </p:sp>
      <p:sp>
        <p:nvSpPr>
          <p:cNvPr id="26" name="Text 5"/>
          <p:cNvSpPr/>
          <p:nvPr/>
        </p:nvSpPr>
        <p:spPr>
          <a:xfrm>
            <a:off x="7663100" y="7042485"/>
            <a:ext cx="1663780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ru-RU" sz="1900" b="1" kern="0" spc="-39" dirty="0">
                <a:solidFill>
                  <a:srgbClr val="E0D6DE"/>
                </a:solidFill>
                <a:latin typeface="Montserrat" charset="0"/>
                <a:ea typeface="Petrona" pitchFamily="34" charset="-122"/>
                <a:cs typeface="Petrona" pitchFamily="34" charset="-120"/>
              </a:rPr>
              <a:t>Моторика</a:t>
            </a:r>
            <a:endParaRPr lang="en-US" sz="1900" dirty="0">
              <a:latin typeface="Montserrat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581479" y="5777628"/>
            <a:ext cx="466427" cy="746283"/>
            <a:chOff x="6581479" y="5777628"/>
            <a:chExt cx="466427" cy="746283"/>
          </a:xfrm>
        </p:grpSpPr>
        <p:pic>
          <p:nvPicPr>
            <p:cNvPr id="15" name="Image 3" descr="preencoded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1479" y="5777628"/>
              <a:ext cx="466427" cy="74628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686655" y="5997832"/>
              <a:ext cx="233214" cy="276999"/>
            </a:xfrm>
            <a:prstGeom prst="rect">
              <a:avLst/>
            </a:prstGeom>
            <a:solidFill>
              <a:srgbClr val="341D61"/>
            </a:solidFill>
          </p:spPr>
          <p:txBody>
            <a:bodyPr wrap="square" rtlCol="0">
              <a:spAutoFit/>
            </a:bodyPr>
            <a:lstStyle/>
            <a:p>
              <a:r>
                <a:rPr lang="uk-UA" sz="1200" b="1" dirty="0">
                  <a:solidFill>
                    <a:schemeClr val="bg1"/>
                  </a:solidFill>
                </a:rPr>
                <a:t>4</a:t>
              </a:r>
              <a:endParaRPr lang="ru-RU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6581479" y="6822400"/>
            <a:ext cx="466427" cy="746283"/>
            <a:chOff x="6581479" y="6822400"/>
            <a:chExt cx="466427" cy="746283"/>
          </a:xfrm>
        </p:grpSpPr>
        <p:pic>
          <p:nvPicPr>
            <p:cNvPr id="16" name="Image 3" descr="preencoded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1479" y="6822400"/>
              <a:ext cx="466427" cy="74628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698085" y="7054508"/>
              <a:ext cx="233214" cy="276999"/>
            </a:xfrm>
            <a:prstGeom prst="rect">
              <a:avLst/>
            </a:prstGeom>
            <a:solidFill>
              <a:srgbClr val="341D61"/>
            </a:solidFill>
          </p:spPr>
          <p:txBody>
            <a:bodyPr wrap="square" rtlCol="0">
              <a:spAutoFit/>
            </a:bodyPr>
            <a:lstStyle/>
            <a:p>
              <a:r>
                <a:rPr lang="uk-UA" sz="1200" b="1" dirty="0">
                  <a:solidFill>
                    <a:schemeClr val="bg1"/>
                  </a:solidFill>
                </a:rPr>
                <a:t>5</a:t>
              </a:r>
              <a:endParaRPr lang="ru-RU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268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110933" y="418148"/>
            <a:ext cx="7653099" cy="1253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900"/>
              </a:lnSpc>
            </a:pPr>
            <a:r>
              <a:rPr lang="ru-RU" sz="3600" b="1" dirty="0" err="1">
                <a:solidFill>
                  <a:srgbClr val="FF99FF"/>
                </a:solidFill>
                <a:latin typeface="Montserrat" charset="0"/>
                <a:ea typeface="Nunito" pitchFamily="34" charset="-122"/>
                <a:cs typeface="Nunito" pitchFamily="34" charset="-120"/>
              </a:rPr>
              <a:t>Види</a:t>
            </a:r>
            <a:r>
              <a:rPr lang="ru-RU" sz="3600" b="1" dirty="0">
                <a:solidFill>
                  <a:srgbClr val="FF99FF"/>
                </a:solidFill>
                <a:latin typeface="Montserrat" charset="0"/>
                <a:ea typeface="Nunito" pitchFamily="34" charset="-122"/>
                <a:cs typeface="Nunito" pitchFamily="34" charset="-120"/>
              </a:rPr>
              <a:t> </a:t>
            </a:r>
            <a:r>
              <a:rPr lang="ru-RU" sz="3600" b="1" dirty="0" err="1">
                <a:solidFill>
                  <a:srgbClr val="FF99FF"/>
                </a:solidFill>
                <a:latin typeface="Montserrat" charset="0"/>
                <a:ea typeface="Nunito" pitchFamily="34" charset="-122"/>
                <a:cs typeface="Nunito" pitchFamily="34" charset="-120"/>
              </a:rPr>
              <a:t>сайтів</a:t>
            </a:r>
            <a:r>
              <a:rPr lang="ru-RU" sz="3600" b="1" dirty="0">
                <a:solidFill>
                  <a:srgbClr val="FF99FF"/>
                </a:solidFill>
                <a:latin typeface="Montserrat" charset="0"/>
                <a:ea typeface="Nunito" pitchFamily="34" charset="-122"/>
                <a:cs typeface="Nunito" pitchFamily="34" charset="-120"/>
              </a:rPr>
              <a:t> і платформ на </a:t>
            </a:r>
            <a:r>
              <a:rPr lang="ru-RU" sz="3600" b="1" dirty="0" err="1">
                <a:solidFill>
                  <a:srgbClr val="FF99FF"/>
                </a:solidFill>
                <a:latin typeface="Montserrat" charset="0"/>
                <a:ea typeface="Nunito" pitchFamily="34" charset="-122"/>
                <a:cs typeface="Nunito" pitchFamily="34" charset="-120"/>
              </a:rPr>
              <a:t>основі</a:t>
            </a:r>
            <a:r>
              <a:rPr lang="ru-RU" sz="3600" b="1" dirty="0">
                <a:solidFill>
                  <a:srgbClr val="FF99FF"/>
                </a:solidFill>
                <a:latin typeface="Montserrat" charset="0"/>
                <a:ea typeface="Nunito" pitchFamily="34" charset="-122"/>
                <a:cs typeface="Nunito" pitchFamily="34" charset="-120"/>
              </a:rPr>
              <a:t> штучного </a:t>
            </a:r>
            <a:r>
              <a:rPr lang="ru-RU" sz="3600" b="1" dirty="0" err="1">
                <a:solidFill>
                  <a:srgbClr val="FF99FF"/>
                </a:solidFill>
                <a:latin typeface="Montserrat" charset="0"/>
                <a:ea typeface="Nunito" pitchFamily="34" charset="-122"/>
                <a:cs typeface="Nunito" pitchFamily="34" charset="-120"/>
              </a:rPr>
              <a:t>інтелекту</a:t>
            </a:r>
            <a:endParaRPr lang="en-US" sz="3600" b="1" dirty="0">
              <a:solidFill>
                <a:srgbClr val="FF99FF"/>
              </a:solidFill>
              <a:latin typeface="Montserrat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940" y="1900380"/>
            <a:ext cx="534777" cy="85564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21348" y="2171448"/>
            <a:ext cx="4259461" cy="3132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uk-UA" sz="2000" dirty="0">
                <a:solidFill>
                  <a:srgbClr val="FFFFFF"/>
                </a:solidFill>
                <a:latin typeface="Montserrat" charset="0"/>
                <a:ea typeface="Nunito" pitchFamily="34" charset="-122"/>
              </a:rPr>
              <a:t>Створення та робота з текстом</a:t>
            </a:r>
            <a:endParaRPr lang="en-US" sz="2000" dirty="0">
              <a:latin typeface="Montserrat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370" y="3007043"/>
            <a:ext cx="534777" cy="85564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21348" y="3278233"/>
            <a:ext cx="5265302" cy="3132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uk-UA" sz="2000" dirty="0">
                <a:solidFill>
                  <a:srgbClr val="FFFFFF"/>
                </a:solidFill>
                <a:latin typeface="Montserrat" charset="0"/>
                <a:ea typeface="Nunito" pitchFamily="34" charset="-122"/>
              </a:rPr>
              <a:t>Створення та робота  з презентаціями</a:t>
            </a:r>
            <a:endParaRPr lang="en-US" sz="2000" dirty="0">
              <a:latin typeface="Montserrat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093" y="4174015"/>
            <a:ext cx="534777" cy="94866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21347" y="4491722"/>
            <a:ext cx="5265303" cy="3132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uk-UA" sz="2000" dirty="0">
                <a:solidFill>
                  <a:srgbClr val="FFFFFF"/>
                </a:solidFill>
                <a:latin typeface="Montserrat" charset="0"/>
                <a:ea typeface="Nunito" pitchFamily="34" charset="-122"/>
              </a:rPr>
              <a:t>Створення та робота з зображеннями</a:t>
            </a:r>
            <a:endParaRPr lang="en-US" sz="2000" dirty="0">
              <a:latin typeface="Montserrat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248093" y="5420400"/>
            <a:ext cx="534987" cy="835382"/>
            <a:chOff x="6231573" y="6197640"/>
            <a:chExt cx="706437" cy="1255712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6231573" y="6197640"/>
              <a:ext cx="706437" cy="1255712"/>
              <a:chOff x="6231573" y="6197640"/>
              <a:chExt cx="706437" cy="1255712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31573" y="6197640"/>
                <a:ext cx="706437" cy="1255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Прямоугольник 12"/>
              <p:cNvSpPr/>
              <p:nvPr/>
            </p:nvSpPr>
            <p:spPr>
              <a:xfrm>
                <a:off x="6412230" y="6663690"/>
                <a:ext cx="274320" cy="308610"/>
              </a:xfrm>
              <a:prstGeom prst="rect">
                <a:avLst/>
              </a:prstGeom>
              <a:solidFill>
                <a:srgbClr val="0900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6412230" y="6586676"/>
              <a:ext cx="274319" cy="462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b="1" dirty="0">
                  <a:solidFill>
                    <a:schemeClr val="bg1"/>
                  </a:solidFill>
                </a:rPr>
                <a:t>4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11157"/>
            <a:ext cx="5486400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5"/>
          <p:cNvSpPr/>
          <p:nvPr/>
        </p:nvSpPr>
        <p:spPr>
          <a:xfrm>
            <a:off x="2221348" y="5676473"/>
            <a:ext cx="6065402" cy="3132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uk-UA" sz="2000" dirty="0">
                <a:solidFill>
                  <a:srgbClr val="FFFFFF"/>
                </a:solidFill>
                <a:latin typeface="Montserrat" charset="0"/>
                <a:ea typeface="Nunito" pitchFamily="34" charset="-122"/>
              </a:rPr>
              <a:t>Створення та робота з відео та </a:t>
            </a:r>
            <a:r>
              <a:rPr lang="en-US" sz="2000" dirty="0">
                <a:solidFill>
                  <a:srgbClr val="FFFFFF"/>
                </a:solidFill>
                <a:latin typeface="Montserrat" charset="0"/>
                <a:ea typeface="Nunito" pitchFamily="34" charset="-122"/>
              </a:rPr>
              <a:t>Gif- </a:t>
            </a:r>
            <a:r>
              <a:rPr lang="uk-UA" sz="2000" dirty="0">
                <a:solidFill>
                  <a:srgbClr val="FFFFFF"/>
                </a:solidFill>
                <a:latin typeface="Montserrat" charset="0"/>
                <a:ea typeface="Nunito" pitchFamily="34" charset="-122"/>
              </a:rPr>
              <a:t>анімацією</a:t>
            </a:r>
            <a:endParaRPr lang="en-US" sz="2000" dirty="0">
              <a:latin typeface="Montserrat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252181" y="6544478"/>
            <a:ext cx="534777" cy="855643"/>
            <a:chOff x="497801" y="6544478"/>
            <a:chExt cx="534777" cy="855643"/>
          </a:xfrm>
        </p:grpSpPr>
        <p:pic>
          <p:nvPicPr>
            <p:cNvPr id="20" name="Image 1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801" y="6544478"/>
              <a:ext cx="534777" cy="85564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30524" y="6818411"/>
              <a:ext cx="207743" cy="307777"/>
            </a:xfrm>
            <a:prstGeom prst="rect">
              <a:avLst/>
            </a:prstGeom>
            <a:solidFill>
              <a:srgbClr val="09002E"/>
            </a:solidFill>
          </p:spPr>
          <p:txBody>
            <a:bodyPr wrap="square" rtlCol="0">
              <a:spAutoFit/>
            </a:bodyPr>
            <a:lstStyle/>
            <a:p>
              <a:r>
                <a:rPr lang="uk-UA" sz="1400" b="1" dirty="0">
                  <a:solidFill>
                    <a:schemeClr val="bg1"/>
                  </a:solidFill>
                </a:rPr>
                <a:t>5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 5"/>
          <p:cNvSpPr/>
          <p:nvPr/>
        </p:nvSpPr>
        <p:spPr>
          <a:xfrm>
            <a:off x="2221348" y="6818411"/>
            <a:ext cx="5139572" cy="3132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uk-UA" sz="2000" dirty="0">
                <a:solidFill>
                  <a:srgbClr val="FFFFFF"/>
                </a:solidFill>
                <a:latin typeface="Montserrat" charset="0"/>
                <a:ea typeface="Nunito" pitchFamily="34" charset="-122"/>
              </a:rPr>
              <a:t>Створення та робота з озвученням</a:t>
            </a:r>
            <a:endParaRPr lang="en-US" sz="2000" dirty="0">
              <a:latin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25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29350" y="212883"/>
            <a:ext cx="8157805" cy="8043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3600" b="1" dirty="0">
                <a:solidFill>
                  <a:srgbClr val="FF99FF"/>
                </a:solidFill>
                <a:latin typeface="Montserrat" charset="0"/>
                <a:ea typeface="Nunito" pitchFamily="34" charset="-122"/>
                <a:cs typeface="Nunito" pitchFamily="34" charset="-120"/>
              </a:rPr>
              <a:t>Сервіси для генерування тексту</a:t>
            </a:r>
            <a:endParaRPr lang="en-US" sz="3600" b="1" dirty="0">
              <a:solidFill>
                <a:srgbClr val="FF99FF"/>
              </a:solidFill>
              <a:latin typeface="Montserrat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21372" y="1017270"/>
            <a:ext cx="3614618" cy="6880860"/>
          </a:xfrm>
          <a:prstGeom prst="roundRect">
            <a:avLst>
              <a:gd name="adj" fmla="val 12234"/>
            </a:avLst>
          </a:prstGeom>
          <a:solidFill>
            <a:srgbClr val="00002E"/>
          </a:solidFill>
          <a:ln w="22860">
            <a:solidFill>
              <a:srgbClr val="F2B42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49913" y="1283968"/>
            <a:ext cx="2086986" cy="12740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Chat-GPT</a:t>
            </a:r>
            <a:r>
              <a:rPr lang="uk-UA" sz="22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 </a:t>
            </a:r>
            <a:endParaRPr lang="en-US" sz="2200" dirty="0">
              <a:solidFill>
                <a:srgbClr val="FFFFFF"/>
              </a:solidFill>
              <a:latin typeface="Nunito" pitchFamily="34" charset="0"/>
              <a:ea typeface="Nunito" pitchFamily="34" charset="-122"/>
              <a:cs typeface="Nunito" pitchFamily="34" charset="-120"/>
            </a:endParaRPr>
          </a:p>
          <a:p>
            <a:pPr>
              <a:lnSpc>
                <a:spcPts val="2750"/>
              </a:lnSpc>
            </a:pPr>
            <a:r>
              <a:rPr lang="en-US" sz="16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  <a:hlinkClick r:id="rId3"/>
              </a:rPr>
              <a:t>https://chatgpt.</a:t>
            </a:r>
            <a:endParaRPr lang="uk-UA" sz="1600" dirty="0">
              <a:solidFill>
                <a:srgbClr val="FFFFFF"/>
              </a:solidFill>
              <a:latin typeface="Nunito" pitchFamily="34" charset="0"/>
              <a:ea typeface="Nunito" pitchFamily="34" charset="-122"/>
              <a:cs typeface="Nunito" pitchFamily="34" charset="-120"/>
              <a:hlinkClick r:id="rId3"/>
            </a:endParaRPr>
          </a:p>
          <a:p>
            <a:r>
              <a:rPr lang="en-US" sz="16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  <a:hlinkClick r:id="rId3"/>
              </a:rPr>
              <a:t>com/g/g-mzFm1dKjW-</a:t>
            </a:r>
            <a:endParaRPr lang="uk-UA" sz="1600" dirty="0">
              <a:solidFill>
                <a:srgbClr val="FFFFFF"/>
              </a:solidFill>
              <a:latin typeface="Nunito" pitchFamily="34" charset="0"/>
              <a:ea typeface="Nunito" pitchFamily="34" charset="-122"/>
              <a:cs typeface="Nunito" pitchFamily="34" charset="-120"/>
              <a:hlinkClick r:id="rId3"/>
            </a:endParaRPr>
          </a:p>
          <a:p>
            <a:r>
              <a:rPr lang="en-US" sz="1600" dirty="0" err="1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  <a:hlinkClick r:id="rId3"/>
              </a:rPr>
              <a:t>chat-gpt?oai-dm</a:t>
            </a:r>
            <a:r>
              <a:rPr lang="en-US" sz="16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  <a:hlinkClick r:id="rId3"/>
              </a:rPr>
              <a:t>=1</a:t>
            </a:r>
            <a:r>
              <a:rPr lang="en-US" sz="16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 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6483547" y="2558012"/>
            <a:ext cx="3090267" cy="5047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900" dirty="0" err="1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ChatGPT</a:t>
            </a:r>
            <a:r>
              <a:rPr lang="en-US" sz="1900" dirty="0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 —</a:t>
            </a:r>
            <a:endParaRPr lang="uk-UA" sz="1900" dirty="0">
              <a:solidFill>
                <a:srgbClr val="FFFFFF"/>
              </a:solidFill>
              <a:ea typeface="PT Sans" pitchFamily="34" charset="-122"/>
              <a:cs typeface="Heebo" charset="-79"/>
            </a:endParaRPr>
          </a:p>
          <a:p>
            <a:pPr>
              <a:lnSpc>
                <a:spcPts val="3000"/>
              </a:lnSpc>
            </a:pP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це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мовна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 модель</a:t>
            </a:r>
            <a:r>
              <a:rPr lang="en-US" sz="1900" dirty="0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. </a:t>
            </a:r>
            <a:endParaRPr lang="uk-UA" sz="1900" dirty="0">
              <a:solidFill>
                <a:srgbClr val="FFFFFF"/>
              </a:solidFill>
              <a:ea typeface="PT Sans" pitchFamily="34" charset="-122"/>
              <a:cs typeface="Heebo" charset="-79"/>
            </a:endParaRPr>
          </a:p>
          <a:p>
            <a:pPr>
              <a:lnSpc>
                <a:spcPts val="3000"/>
              </a:lnSpc>
            </a:pPr>
            <a:r>
              <a:rPr lang="en-US" sz="1900" dirty="0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 </a:t>
            </a:r>
            <a:r>
              <a:rPr lang="en-US" sz="1900" dirty="0" err="1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Генерує</a:t>
            </a:r>
            <a:r>
              <a:rPr lang="en-US" sz="1900" dirty="0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 </a:t>
            </a:r>
            <a:r>
              <a:rPr lang="en-US" sz="1900" dirty="0" err="1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різні</a:t>
            </a:r>
            <a:r>
              <a:rPr lang="en-US" sz="1900" dirty="0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 </a:t>
            </a:r>
            <a:r>
              <a:rPr lang="en-US" sz="1900" dirty="0" err="1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типи</a:t>
            </a:r>
            <a:r>
              <a:rPr lang="en-US" sz="1900" dirty="0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 </a:t>
            </a:r>
            <a:r>
              <a:rPr lang="en-US" sz="1900" dirty="0" err="1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текстів</a:t>
            </a:r>
            <a:r>
              <a:rPr lang="en-US" sz="1900" dirty="0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, </a:t>
            </a:r>
            <a:r>
              <a:rPr lang="en-US" sz="1900" dirty="0" err="1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включаючи</a:t>
            </a:r>
            <a:r>
              <a:rPr lang="en-US" sz="1900" dirty="0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 </a:t>
            </a:r>
            <a:r>
              <a:rPr lang="en-US" sz="1900" dirty="0" err="1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вірші</a:t>
            </a:r>
            <a:r>
              <a:rPr lang="en-US" sz="1900" dirty="0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,</a:t>
            </a:r>
            <a:r>
              <a:rPr lang="uk-UA" sz="1900" dirty="0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 </a:t>
            </a:r>
            <a:r>
              <a:rPr lang="en-US" sz="1900" dirty="0" err="1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оповідання</a:t>
            </a:r>
            <a:r>
              <a:rPr lang="en-US" sz="1900" dirty="0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, </a:t>
            </a:r>
            <a:r>
              <a:rPr lang="en-US" sz="1900" dirty="0" err="1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есе</a:t>
            </a:r>
            <a:r>
              <a:rPr lang="en-US" sz="1900" dirty="0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, </a:t>
            </a:r>
            <a:r>
              <a:rPr lang="en-US" sz="1900" dirty="0" err="1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що</a:t>
            </a:r>
            <a:r>
              <a:rPr lang="en-US" sz="1900" dirty="0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 </a:t>
            </a:r>
            <a:r>
              <a:rPr lang="en-US" sz="1900" dirty="0" err="1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дозволяє</a:t>
            </a:r>
            <a:r>
              <a:rPr lang="en-US" sz="1900" dirty="0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 </a:t>
            </a:r>
            <a:r>
              <a:rPr lang="en-US" sz="1900" dirty="0" err="1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створювати</a:t>
            </a:r>
            <a:r>
              <a:rPr lang="en-US" sz="1900" dirty="0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 </a:t>
            </a:r>
            <a:r>
              <a:rPr lang="en-US" sz="1900" dirty="0" err="1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цікаві</a:t>
            </a:r>
            <a:r>
              <a:rPr lang="en-US" sz="1900" dirty="0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 </a:t>
            </a:r>
            <a:r>
              <a:rPr lang="en-US" sz="1900" dirty="0" err="1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матеріали</a:t>
            </a:r>
            <a:r>
              <a:rPr lang="en-US" sz="1900" dirty="0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 </a:t>
            </a:r>
            <a:r>
              <a:rPr lang="en-US" sz="1900" dirty="0" err="1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для</a:t>
            </a:r>
            <a:r>
              <a:rPr lang="en-US" sz="1900" dirty="0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 </a:t>
            </a:r>
            <a:r>
              <a:rPr lang="en-US" sz="1900" dirty="0" err="1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навчання</a:t>
            </a:r>
            <a:r>
              <a:rPr lang="uk-UA" sz="1900" dirty="0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. Також може генерувати зображення в обмеженій кількості. Безкоштовна з базовими функціями більш розширені функції </a:t>
            </a:r>
            <a:r>
              <a:rPr lang="uk-UA" sz="1900" dirty="0" err="1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чату</a:t>
            </a:r>
            <a:r>
              <a:rPr lang="uk-UA" sz="1900" dirty="0">
                <a:solidFill>
                  <a:srgbClr val="FFFFFF"/>
                </a:solidFill>
                <a:ea typeface="PT Sans" pitchFamily="34" charset="-122"/>
                <a:cs typeface="Heebo" charset="-79"/>
              </a:rPr>
              <a:t> платні.</a:t>
            </a:r>
            <a:endParaRPr lang="en-US" sz="1900" dirty="0">
              <a:solidFill>
                <a:srgbClr val="FFFFFF"/>
              </a:solidFill>
              <a:ea typeface="PT Sans" pitchFamily="34" charset="-122"/>
              <a:cs typeface="Heebo" charset="-79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0246754" y="1017270"/>
            <a:ext cx="4006456" cy="6880860"/>
          </a:xfrm>
          <a:prstGeom prst="roundRect">
            <a:avLst>
              <a:gd name="adj" fmla="val 12234"/>
            </a:avLst>
          </a:prstGeom>
          <a:solidFill>
            <a:srgbClr val="00002E"/>
          </a:solidFill>
          <a:ln w="22860">
            <a:solidFill>
              <a:srgbClr val="D7425E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367010" y="128396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</a:rPr>
              <a:t>Gemini</a:t>
            </a:r>
            <a:endParaRPr lang="uk-UA" sz="2200" dirty="0">
              <a:solidFill>
                <a:srgbClr val="FFFFFF"/>
              </a:solidFill>
              <a:latin typeface="Nunito" pitchFamily="34" charset="0"/>
              <a:ea typeface="Nunito" pitchFamily="34" charset="-122"/>
            </a:endParaRPr>
          </a:p>
          <a:p>
            <a:r>
              <a:rPr lang="en-US" sz="16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hlinkClick r:id="rId4"/>
              </a:rPr>
              <a:t>https://gemini.google.</a:t>
            </a:r>
            <a:endParaRPr lang="uk-UA" sz="1600" dirty="0">
              <a:solidFill>
                <a:srgbClr val="FFFFFF"/>
              </a:solidFill>
              <a:latin typeface="Nunito" pitchFamily="34" charset="0"/>
              <a:ea typeface="Nunito" pitchFamily="34" charset="-122"/>
              <a:hlinkClick r:id="rId4"/>
            </a:endParaRPr>
          </a:p>
          <a:p>
            <a:r>
              <a:rPr lang="en-US" sz="16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hlinkClick r:id="rId4"/>
              </a:rPr>
              <a:t>com/?hl=</a:t>
            </a:r>
            <a:r>
              <a:rPr lang="en-US" sz="1600" dirty="0" err="1">
                <a:solidFill>
                  <a:srgbClr val="FFFFFF"/>
                </a:solidFill>
                <a:latin typeface="Nunito" pitchFamily="34" charset="0"/>
                <a:ea typeface="Nunito" pitchFamily="34" charset="-122"/>
                <a:hlinkClick r:id="rId4"/>
              </a:rPr>
              <a:t>uk</a:t>
            </a:r>
            <a:r>
              <a:rPr lang="en-US" sz="1600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</a:rPr>
              <a:t> </a:t>
            </a:r>
            <a:endParaRPr lang="uk-UA" sz="1600" dirty="0">
              <a:solidFill>
                <a:srgbClr val="FFFFFF"/>
              </a:solidFill>
              <a:latin typeface="Nunito" pitchFamily="34" charset="0"/>
              <a:ea typeface="Nunito" pitchFamily="34" charset="-122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367010" y="2136892"/>
            <a:ext cx="3783330" cy="60700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Gemini — 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це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мовна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 модель</a:t>
            </a:r>
            <a:r>
              <a:rPr lang="en-US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.</a:t>
            </a:r>
          </a:p>
          <a:p>
            <a:pPr>
              <a:lnSpc>
                <a:spcPts val="3000"/>
              </a:lnSpc>
            </a:pPr>
            <a:r>
              <a:rPr lang="uk-UA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З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датна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генерувати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тексти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, 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перекладати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, 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створювати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творчий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 контент та 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інформативно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відповідати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 на 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питання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користувача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тощо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.  На 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відміну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від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 </a:t>
            </a:r>
            <a:r>
              <a:rPr lang="en-US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Chat GPT </a:t>
            </a:r>
            <a:r>
              <a:rPr lang="uk-UA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м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оже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надавати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 не 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лише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текстові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, а й 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голосові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відповіді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; 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Здатний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аналізувати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зображення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, 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додане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 до 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запиту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користувача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. 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Можна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переглянути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історію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діалогу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або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 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поділитися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 нею з </a:t>
            </a:r>
            <a:r>
              <a:rPr lang="ru-RU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друзями</a:t>
            </a:r>
            <a:r>
              <a:rPr lang="ru-RU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. </a:t>
            </a:r>
            <a:r>
              <a:rPr lang="uk-UA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Безкоштовна з базовими функціями більш розширені       </a:t>
            </a:r>
          </a:p>
          <a:p>
            <a:pPr>
              <a:lnSpc>
                <a:spcPts val="3000"/>
              </a:lnSpc>
            </a:pPr>
            <a:r>
              <a:rPr lang="uk-UA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    функції </a:t>
            </a:r>
            <a:r>
              <a:rPr lang="uk-UA" sz="1900" dirty="0" err="1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чату</a:t>
            </a:r>
            <a:r>
              <a:rPr lang="uk-UA" sz="1900" dirty="0">
                <a:solidFill>
                  <a:srgbClr val="FFFFFF"/>
                </a:solidFill>
                <a:ea typeface="PT Sans" pitchFamily="34" charset="-122"/>
                <a:cs typeface="PT Sans" pitchFamily="34" charset="-120"/>
              </a:rPr>
              <a:t> платні.</a:t>
            </a:r>
            <a:endParaRPr lang="en-US" sz="1900" dirty="0">
              <a:solidFill>
                <a:srgbClr val="FFFFFF"/>
              </a:solidFill>
              <a:ea typeface="PT Sans" pitchFamily="34" charset="-122"/>
              <a:cs typeface="PT Sans" pitchFamily="34" charset="-120"/>
            </a:endParaRPr>
          </a:p>
          <a:p>
            <a:pPr>
              <a:lnSpc>
                <a:spcPts val="3000"/>
              </a:lnSpc>
            </a:pPr>
            <a:endParaRPr lang="en-US" sz="185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510"/>
            <a:ext cx="5486400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898" y="1283968"/>
            <a:ext cx="1139786" cy="113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4" r="9611"/>
          <a:stretch/>
        </p:blipFill>
        <p:spPr bwMode="auto">
          <a:xfrm>
            <a:off x="12710161" y="1103805"/>
            <a:ext cx="1160144" cy="1091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929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7"/>
          <a:stretch/>
        </p:blipFill>
        <p:spPr>
          <a:xfrm>
            <a:off x="1171575" y="1342312"/>
            <a:ext cx="12064365" cy="649872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31470" y="372903"/>
            <a:ext cx="13876020" cy="8043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uk-UA" sz="3600" b="1" dirty="0">
                <a:solidFill>
                  <a:srgbClr val="FF99FF"/>
                </a:solidFill>
                <a:latin typeface="Montserrat" charset="0"/>
                <a:ea typeface="Nunito" pitchFamily="34" charset="-122"/>
              </a:rPr>
              <a:t>Покрокова інструкція роботи з </a:t>
            </a:r>
            <a:r>
              <a:rPr lang="en-US" sz="3600" b="1" dirty="0">
                <a:solidFill>
                  <a:srgbClr val="FF99FF"/>
                </a:solidFill>
                <a:latin typeface="Montserrat" charset="0"/>
                <a:ea typeface="Nunito" pitchFamily="34" charset="-122"/>
              </a:rPr>
              <a:t>Chat GPT </a:t>
            </a:r>
            <a:endParaRPr lang="en-US" sz="3600" b="1" dirty="0">
              <a:solidFill>
                <a:srgbClr val="FF99FF"/>
              </a:solidFill>
              <a:latin typeface="Montserrat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331720" y="2766060"/>
            <a:ext cx="1325880" cy="5715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06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7"/>
          <a:stretch/>
        </p:blipFill>
        <p:spPr>
          <a:xfrm>
            <a:off x="264160" y="365760"/>
            <a:ext cx="14102080" cy="757809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5212080" y="5429250"/>
            <a:ext cx="4331970" cy="99441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60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"/>
          <a:stretch/>
        </p:blipFill>
        <p:spPr>
          <a:xfrm>
            <a:off x="265814" y="251460"/>
            <a:ext cx="14098772" cy="757809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5063490" y="6137910"/>
            <a:ext cx="4560570" cy="84582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28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1"/>
          <a:stretch/>
        </p:blipFill>
        <p:spPr>
          <a:xfrm>
            <a:off x="274320" y="365760"/>
            <a:ext cx="14081760" cy="752094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732020" y="6697980"/>
            <a:ext cx="7109460" cy="110871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00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1"/>
          <a:stretch/>
        </p:blipFill>
        <p:spPr>
          <a:xfrm>
            <a:off x="294640" y="320040"/>
            <a:ext cx="14041120" cy="755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1988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" y="2918778"/>
            <a:ext cx="11657013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" y="4352925"/>
            <a:ext cx="506413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6" y="4302442"/>
            <a:ext cx="596900" cy="7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10" y="4360386"/>
            <a:ext cx="407828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9196" y="4947406"/>
            <a:ext cx="3702050" cy="260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50"/>
              </a:lnSpc>
            </a:pPr>
            <a:r>
              <a:rPr lang="en-US" sz="2400" kern="0" spc="-35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ШІ - </a:t>
            </a:r>
            <a:r>
              <a:rPr lang="en-US" sz="2400" kern="0" spc="-35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це</a:t>
            </a:r>
            <a:r>
              <a:rPr lang="en-US" sz="2400" kern="0" spc="-35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здатність</a:t>
            </a:r>
            <a:r>
              <a:rPr lang="en-US" sz="2400" kern="0" spc="-35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комп'ютерів</a:t>
            </a:r>
            <a:r>
              <a:rPr lang="en-US" sz="2400" kern="0" spc="-35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виконувати</a:t>
            </a:r>
            <a:r>
              <a:rPr lang="en-US" sz="2400" kern="0" spc="-35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завдання</a:t>
            </a:r>
            <a:r>
              <a:rPr lang="en-US" sz="2400" kern="0" spc="-35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, </a:t>
            </a:r>
            <a:r>
              <a:rPr lang="en-US" sz="2400" kern="0" spc="-35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які</a:t>
            </a:r>
            <a:r>
              <a:rPr lang="en-US" sz="2400" kern="0" spc="-35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зазвичай</a:t>
            </a:r>
            <a:r>
              <a:rPr lang="en-US" sz="2400" kern="0" spc="-35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потребують</a:t>
            </a:r>
            <a:r>
              <a:rPr lang="en-US" sz="2400" kern="0" spc="-35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людського</a:t>
            </a:r>
            <a:r>
              <a:rPr lang="en-US" sz="2400" kern="0" spc="-35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інтелекту</a:t>
            </a:r>
            <a:r>
              <a:rPr lang="en-US" sz="2400" kern="0" spc="-35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, </a:t>
            </a:r>
            <a:r>
              <a:rPr lang="en-US" sz="2400" kern="0" spc="-35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такі</a:t>
            </a:r>
            <a:r>
              <a:rPr lang="en-US" sz="2400" kern="0" spc="-35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як</a:t>
            </a:r>
            <a:r>
              <a:rPr lang="en-US" sz="2400" kern="0" spc="-35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навчання</a:t>
            </a:r>
            <a:r>
              <a:rPr lang="en-US" sz="2400" kern="0" spc="-35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, </a:t>
            </a:r>
            <a:r>
              <a:rPr lang="en-US" sz="2400" kern="0" spc="-35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розв'язання</a:t>
            </a:r>
            <a:r>
              <a:rPr lang="en-US" sz="2400" kern="0" spc="-35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проблем</a:t>
            </a:r>
            <a:r>
              <a:rPr lang="en-US" sz="2400" kern="0" spc="-35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та</a:t>
            </a:r>
            <a:r>
              <a:rPr lang="en-US" sz="2400" kern="0" spc="-35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прийняття</a:t>
            </a:r>
            <a:r>
              <a:rPr lang="en-US" sz="2400" kern="0" spc="-35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рішень</a:t>
            </a:r>
            <a:r>
              <a:rPr lang="en-US" sz="2400" kern="0" spc="-35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.</a:t>
            </a:r>
            <a:endParaRPr lang="en-US" sz="2400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971" y="4341813"/>
            <a:ext cx="500063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4323714"/>
            <a:ext cx="238918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300" y="4380387"/>
            <a:ext cx="500063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290" y="4336891"/>
            <a:ext cx="147478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552" y="4274026"/>
            <a:ext cx="596900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881" y="4311333"/>
            <a:ext cx="596900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05781" y="4987290"/>
            <a:ext cx="3490279" cy="260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50"/>
              </a:lnSpc>
            </a:pPr>
            <a:r>
              <a:rPr lang="en-US" sz="2400" kern="0" spc="-35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Існує</a:t>
            </a:r>
            <a:r>
              <a:rPr lang="en-US" sz="2400" kern="0" spc="-35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багато</a:t>
            </a:r>
            <a:r>
              <a:rPr lang="en-US" sz="2400" kern="0" spc="-35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типів</a:t>
            </a:r>
            <a:r>
              <a:rPr lang="en-US" sz="2400" kern="0" spc="-35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ШІ, </a:t>
            </a:r>
            <a:r>
              <a:rPr lang="en-US" sz="2400" kern="0" spc="-35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від</a:t>
            </a:r>
            <a:r>
              <a:rPr lang="en-US" sz="2400" kern="0" spc="-35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вузькоспеціалізованих</a:t>
            </a:r>
            <a:r>
              <a:rPr lang="en-US" sz="2400" kern="0" spc="-35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</a:t>
            </a:r>
            <a:r>
              <a:rPr lang="en-US" sz="2400" kern="0" spc="-35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загального</a:t>
            </a:r>
            <a:r>
              <a:rPr lang="en-US" sz="2400" kern="0" spc="-35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штучного</a:t>
            </a:r>
            <a:r>
              <a:rPr lang="en-US" sz="2400" kern="0" spc="-35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інтелекту</a:t>
            </a:r>
            <a:r>
              <a:rPr lang="en-US" sz="2400" kern="0" spc="-35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2400" kern="0" spc="-35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який</a:t>
            </a:r>
            <a:r>
              <a:rPr lang="en-US" sz="2400" kern="0" spc="-35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може</a:t>
            </a:r>
            <a:r>
              <a:rPr lang="en-US" sz="2400" kern="0" spc="-35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виконувати</a:t>
            </a:r>
            <a:r>
              <a:rPr lang="en-US" sz="2400" kern="0" spc="-35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будь-яке</a:t>
            </a:r>
            <a:r>
              <a:rPr lang="en-US" sz="2400" kern="0" spc="-35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завдання</a:t>
            </a:r>
            <a:r>
              <a:rPr lang="en-US" sz="2400" kern="0" spc="-35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2400" kern="0" spc="-35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як</a:t>
            </a:r>
            <a:r>
              <a:rPr lang="en-US" sz="2400" kern="0" spc="-35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людина</a:t>
            </a:r>
            <a:r>
              <a:rPr lang="en-US" sz="2400" kern="0" spc="-35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97746" y="4990296"/>
            <a:ext cx="358362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50"/>
              </a:lnSpc>
            </a:pPr>
            <a:r>
              <a:rPr lang="en-US" sz="2400" kern="0" spc="-35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ШІ </a:t>
            </a:r>
            <a:r>
              <a:rPr lang="en-US" sz="2400" kern="0" spc="-35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навчається</a:t>
            </a:r>
            <a:r>
              <a:rPr lang="en-US" sz="2400" kern="0" spc="-35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на</a:t>
            </a:r>
            <a:r>
              <a:rPr lang="en-US" sz="2400" kern="0" spc="-35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величезних</a:t>
            </a:r>
            <a:r>
              <a:rPr lang="en-US" sz="2400" kern="0" spc="-35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наборах</a:t>
            </a:r>
            <a:r>
              <a:rPr lang="en-US" sz="2400" kern="0" spc="-35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даних</a:t>
            </a:r>
            <a:r>
              <a:rPr lang="en-US" sz="2400" kern="0" spc="-35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, </a:t>
            </a:r>
            <a:r>
              <a:rPr lang="en-US" sz="2400" kern="0" spc="-35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використовуючи</a:t>
            </a:r>
            <a:r>
              <a:rPr lang="en-US" sz="2400" kern="0" spc="-35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алгоритми</a:t>
            </a:r>
            <a:r>
              <a:rPr lang="en-US" sz="2400" kern="0" spc="-35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, </a:t>
            </a:r>
            <a:r>
              <a:rPr lang="en-US" sz="2400" kern="0" spc="-35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щоб</a:t>
            </a:r>
            <a:r>
              <a:rPr lang="en-US" sz="2400" kern="0" spc="-35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виявляти</a:t>
            </a:r>
            <a:r>
              <a:rPr lang="en-US" sz="2400" kern="0" spc="-35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закономірності</a:t>
            </a:r>
            <a:r>
              <a:rPr lang="en-US" sz="2400" kern="0" spc="-35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та</a:t>
            </a:r>
            <a:r>
              <a:rPr lang="en-US" sz="2400" kern="0" spc="-35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робити</a:t>
            </a:r>
            <a:r>
              <a:rPr lang="en-US" sz="2400" kern="0" spc="-35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kern="0" spc="-35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прогнози</a:t>
            </a:r>
            <a:r>
              <a:rPr lang="en-US" sz="2400" kern="0" spc="-35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3877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"/>
          <a:stretch/>
        </p:blipFill>
        <p:spPr>
          <a:xfrm>
            <a:off x="293499" y="308610"/>
            <a:ext cx="14043402" cy="753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5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31470" y="372903"/>
            <a:ext cx="13876020" cy="8043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3600" b="1" dirty="0">
                <a:solidFill>
                  <a:srgbClr val="FF99FF"/>
                </a:solidFill>
                <a:latin typeface="Montserrat" charset="0"/>
                <a:ea typeface="Nunito" pitchFamily="34" charset="-122"/>
              </a:rPr>
              <a:t> </a:t>
            </a:r>
            <a:endParaRPr lang="en-US" sz="3600" b="1" dirty="0">
              <a:solidFill>
                <a:srgbClr val="FF99FF"/>
              </a:solidFill>
              <a:latin typeface="Montserrat" charset="0"/>
            </a:endParaRPr>
          </a:p>
        </p:txBody>
      </p:sp>
      <p:sp>
        <p:nvSpPr>
          <p:cNvPr id="4" name="Text 0"/>
          <p:cNvSpPr/>
          <p:nvPr/>
        </p:nvSpPr>
        <p:spPr>
          <a:xfrm>
            <a:off x="4063365" y="371949"/>
            <a:ext cx="6503670" cy="8043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3600" b="1" dirty="0">
                <a:solidFill>
                  <a:srgbClr val="FF99FF"/>
                </a:solidFill>
                <a:latin typeface="Montserrat" charset="0"/>
                <a:ea typeface="Nunito" pitchFamily="34" charset="-122"/>
              </a:rPr>
              <a:t>Gemini </a:t>
            </a:r>
            <a:endParaRPr lang="en-US" sz="3600" b="1" dirty="0">
              <a:solidFill>
                <a:srgbClr val="FF99FF"/>
              </a:solidFill>
              <a:latin typeface="Montserrat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7"/>
          <a:stretch/>
        </p:blipFill>
        <p:spPr>
          <a:xfrm>
            <a:off x="731712" y="1034934"/>
            <a:ext cx="13166976" cy="705113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5463540" y="4331970"/>
            <a:ext cx="5783580" cy="144018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2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hape 7"/>
          <p:cNvSpPr/>
          <p:nvPr/>
        </p:nvSpPr>
        <p:spPr>
          <a:xfrm>
            <a:off x="983038" y="1692948"/>
            <a:ext cx="7468553" cy="5005031"/>
          </a:xfrm>
          <a:prstGeom prst="roundRect">
            <a:avLst>
              <a:gd name="adj" fmla="val 20105"/>
            </a:avLst>
          </a:prstGeom>
          <a:solidFill>
            <a:srgbClr val="00002E"/>
          </a:solidFill>
          <a:ln w="22860">
            <a:solidFill>
              <a:srgbClr val="DD785E"/>
            </a:solidFill>
            <a:prstDash val="solid"/>
          </a:ln>
        </p:spPr>
      </p:sp>
      <p:sp>
        <p:nvSpPr>
          <p:cNvPr id="4" name="Text 8"/>
          <p:cNvSpPr/>
          <p:nvPr/>
        </p:nvSpPr>
        <p:spPr>
          <a:xfrm>
            <a:off x="2079603" y="2114847"/>
            <a:ext cx="2816185" cy="839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FFFFFF"/>
                </a:solidFill>
                <a:latin typeface="Nunito" pitchFamily="34" charset="0"/>
              </a:rPr>
              <a:t>Gamma.app</a:t>
            </a:r>
            <a:endParaRPr lang="en-US" sz="2200" dirty="0">
              <a:solidFill>
                <a:srgbClr val="FFFFFF"/>
              </a:solidFill>
              <a:latin typeface="Nunito" pitchFamily="34" charset="0"/>
            </a:endParaRPr>
          </a:p>
          <a:p>
            <a:pPr>
              <a:lnSpc>
                <a:spcPts val="2750"/>
              </a:lnSpc>
            </a:pPr>
            <a:r>
              <a:rPr lang="en-US" sz="2200" dirty="0">
                <a:hlinkClick r:id="rId3"/>
              </a:rPr>
              <a:t>https://gamma.app/</a:t>
            </a:r>
            <a:r>
              <a:rPr lang="en-US" sz="2200" dirty="0"/>
              <a:t> </a:t>
            </a:r>
          </a:p>
        </p:txBody>
      </p:sp>
      <p:sp>
        <p:nvSpPr>
          <p:cNvPr id="5" name="Text 9"/>
          <p:cNvSpPr/>
          <p:nvPr/>
        </p:nvSpPr>
        <p:spPr>
          <a:xfrm>
            <a:off x="1245211" y="3247073"/>
            <a:ext cx="6944201" cy="3233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uk-UA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Gamma.app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–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це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сучасна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англомовна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платформа для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створення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презентацій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Дозволяє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користувачам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створювати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красиві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цікаві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та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ефективні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презентації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за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допомогою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простого та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інтуїтивного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інтерфейсу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 Платформа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також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дозволяє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користувачам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ділитися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своїми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презентаціями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онлайн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або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експортувати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їх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у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різні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формати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Користувачам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також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можна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переглядати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презентації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інших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користувачів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Безкоштовна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з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базовими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функціями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більш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розширені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функції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чату </a:t>
            </a:r>
            <a:r>
              <a:rPr lang="ru-RU" sz="1850" dirty="0" err="1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платні</a:t>
            </a:r>
            <a:r>
              <a:rPr lang="ru-RU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</a:t>
            </a:r>
            <a:endParaRPr lang="en-US" sz="185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5" t="8584" r="10898" b="9711"/>
          <a:stretch/>
        </p:blipFill>
        <p:spPr bwMode="auto">
          <a:xfrm>
            <a:off x="6043271" y="1902736"/>
            <a:ext cx="1239473" cy="126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03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7"/>
          <a:stretch/>
        </p:blipFill>
        <p:spPr>
          <a:xfrm>
            <a:off x="877920" y="1177290"/>
            <a:ext cx="12874561" cy="693801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31470" y="372903"/>
            <a:ext cx="13876020" cy="8043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uk-UA" sz="3600" b="1" dirty="0">
                <a:solidFill>
                  <a:srgbClr val="FF99FF"/>
                </a:solidFill>
                <a:latin typeface="Montserrat" charset="0"/>
                <a:ea typeface="Nunito" pitchFamily="34" charset="-122"/>
              </a:rPr>
              <a:t>Покрокова інструкція роботи з </a:t>
            </a:r>
            <a:r>
              <a:rPr lang="en-US" sz="3600" b="1" dirty="0" err="1">
                <a:solidFill>
                  <a:srgbClr val="FF99FF"/>
                </a:solidFill>
                <a:latin typeface="Montserrat" charset="0"/>
                <a:ea typeface="Nunito" pitchFamily="34" charset="-122"/>
              </a:rPr>
              <a:t>Gamma.app</a:t>
            </a:r>
            <a:r>
              <a:rPr lang="en-US" sz="3600" b="1" dirty="0">
                <a:solidFill>
                  <a:srgbClr val="FF99FF"/>
                </a:solidFill>
                <a:latin typeface="Montserrat" charset="0"/>
                <a:ea typeface="Nunito" pitchFamily="34" charset="-122"/>
              </a:rPr>
              <a:t> </a:t>
            </a:r>
            <a:endParaRPr lang="en-US" sz="3600" b="1" dirty="0">
              <a:solidFill>
                <a:srgbClr val="FF99FF"/>
              </a:solidFill>
              <a:latin typeface="Montserrat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125980" y="2537460"/>
            <a:ext cx="1383030" cy="7200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25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6"/>
          <a:stretch/>
        </p:blipFill>
        <p:spPr>
          <a:xfrm>
            <a:off x="210137" y="285750"/>
            <a:ext cx="14210126" cy="764667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605790" y="3566160"/>
            <a:ext cx="4606290" cy="10858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646170" y="3288268"/>
            <a:ext cx="2292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Продовжити з </a:t>
            </a:r>
            <a:r>
              <a:rPr lang="en-US" dirty="0">
                <a:solidFill>
                  <a:srgbClr val="FF0000"/>
                </a:solidFill>
              </a:rPr>
              <a:t>Google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4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0"/>
          <a:stretch/>
        </p:blipFill>
        <p:spPr>
          <a:xfrm>
            <a:off x="193040" y="274320"/>
            <a:ext cx="14244320" cy="762381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937510" y="2228850"/>
            <a:ext cx="2023110" cy="6743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766310" y="1859518"/>
            <a:ext cx="175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Створити новий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82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0"/>
          <a:stretch/>
        </p:blipFill>
        <p:spPr>
          <a:xfrm>
            <a:off x="249869" y="308609"/>
            <a:ext cx="14130663" cy="7579712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5520690" y="3108960"/>
            <a:ext cx="3589020" cy="406908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732520" y="3108960"/>
            <a:ext cx="2508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Генерувати популярний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68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1"/>
          <a:stretch/>
        </p:blipFill>
        <p:spPr>
          <a:xfrm>
            <a:off x="124514" y="217170"/>
            <a:ext cx="14381372" cy="768096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817620" y="3303270"/>
            <a:ext cx="6903720" cy="132588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4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3"/>
          <a:stretch/>
        </p:blipFill>
        <p:spPr>
          <a:xfrm>
            <a:off x="152075" y="274320"/>
            <a:ext cx="14326250" cy="763524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5497830" y="5669280"/>
            <a:ext cx="3451860" cy="98298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8949690" y="5669280"/>
            <a:ext cx="1893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Генерувати схему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9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7"/>
          <a:stretch/>
        </p:blipFill>
        <p:spPr>
          <a:xfrm>
            <a:off x="217170" y="274320"/>
            <a:ext cx="14210962" cy="762381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7063740" y="7132320"/>
            <a:ext cx="3406140" cy="76581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618470" y="6762988"/>
            <a:ext cx="1422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Продовжити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19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822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89606" y="599764"/>
            <a:ext cx="8206740" cy="720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50"/>
              </a:lnSpc>
            </a:pPr>
            <a:r>
              <a:rPr lang="en-US" sz="3600" b="1" dirty="0" err="1">
                <a:solidFill>
                  <a:srgbClr val="FF99FF"/>
                </a:solidFill>
                <a:latin typeface="Petrona" charset="0"/>
                <a:ea typeface="Nunito" pitchFamily="34" charset="-122"/>
                <a:cs typeface="Nunito" pitchFamily="34" charset="-120"/>
              </a:rPr>
              <a:t>Характеристика</a:t>
            </a:r>
            <a:r>
              <a:rPr lang="en-US" sz="3600" b="1" dirty="0">
                <a:solidFill>
                  <a:srgbClr val="FF99FF"/>
                </a:solidFill>
                <a:latin typeface="Petrona" charset="0"/>
                <a:ea typeface="Nunito" pitchFamily="34" charset="-122"/>
                <a:cs typeface="Nunito" pitchFamily="34" charset="-120"/>
              </a:rPr>
              <a:t> </a:t>
            </a:r>
            <a:r>
              <a:rPr lang="en-US" sz="3600" b="1" dirty="0" err="1">
                <a:solidFill>
                  <a:srgbClr val="FF99FF"/>
                </a:solidFill>
                <a:latin typeface="Petrona" charset="0"/>
                <a:ea typeface="Nunito" pitchFamily="34" charset="-122"/>
                <a:cs typeface="Nunito" pitchFamily="34" charset="-120"/>
              </a:rPr>
              <a:t>інструментів</a:t>
            </a:r>
            <a:r>
              <a:rPr lang="en-US" sz="3600" b="1" dirty="0">
                <a:solidFill>
                  <a:srgbClr val="FF99FF"/>
                </a:solidFill>
                <a:latin typeface="Petrona" charset="0"/>
                <a:ea typeface="Nunito" pitchFamily="34" charset="-122"/>
                <a:cs typeface="Nunito" pitchFamily="34" charset="-120"/>
              </a:rPr>
              <a:t> </a:t>
            </a:r>
            <a:r>
              <a:rPr lang="uk-UA" sz="3600" b="1" dirty="0">
                <a:solidFill>
                  <a:srgbClr val="FF99FF"/>
                </a:solidFill>
                <a:latin typeface="Montserrat" charset="0"/>
                <a:ea typeface="Nunito" pitchFamily="34" charset="-122"/>
                <a:cs typeface="Nunito" pitchFamily="34" charset="-120"/>
              </a:rPr>
              <a:t>ШІ</a:t>
            </a:r>
            <a:endParaRPr lang="en-US" sz="3600" b="1" dirty="0">
              <a:solidFill>
                <a:srgbClr val="FF99FF"/>
              </a:solidFill>
              <a:latin typeface="Petrona" charset="0"/>
            </a:endParaRPr>
          </a:p>
        </p:txBody>
      </p:sp>
      <p:sp>
        <p:nvSpPr>
          <p:cNvPr id="5" name="Shape 1"/>
          <p:cNvSpPr/>
          <p:nvPr/>
        </p:nvSpPr>
        <p:spPr>
          <a:xfrm>
            <a:off x="6243638" y="1524476"/>
            <a:ext cx="471488" cy="471488"/>
          </a:xfrm>
          <a:prstGeom prst="roundRect">
            <a:avLst>
              <a:gd name="adj" fmla="val 66676"/>
            </a:avLst>
          </a:prstGeom>
          <a:solidFill>
            <a:srgbClr val="00002E"/>
          </a:solidFill>
          <a:ln w="22860">
            <a:solidFill>
              <a:srgbClr val="F2B42D"/>
            </a:solidFill>
            <a:prstDash val="solid"/>
          </a:ln>
        </p:spPr>
        <p:txBody>
          <a:bodyPr/>
          <a:lstStyle/>
          <a:p>
            <a:pPr marL="285750" indent="-285750">
              <a:buFont typeface="Wingdings" pitchFamily="2" charset="2"/>
              <a:buChar char="ü"/>
            </a:pP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6" name="Shape 5"/>
          <p:cNvSpPr/>
          <p:nvPr/>
        </p:nvSpPr>
        <p:spPr>
          <a:xfrm>
            <a:off x="6270784" y="2490312"/>
            <a:ext cx="471488" cy="471488"/>
          </a:xfrm>
          <a:prstGeom prst="roundRect">
            <a:avLst>
              <a:gd name="adj" fmla="val 66676"/>
            </a:avLst>
          </a:prstGeom>
          <a:solidFill>
            <a:srgbClr val="00002E"/>
          </a:solidFill>
          <a:ln w="22860">
            <a:solidFill>
              <a:srgbClr val="D7425E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7" name="Shape 9"/>
          <p:cNvSpPr/>
          <p:nvPr/>
        </p:nvSpPr>
        <p:spPr>
          <a:xfrm>
            <a:off x="6270784" y="3364706"/>
            <a:ext cx="471488" cy="471488"/>
          </a:xfrm>
          <a:prstGeom prst="roundRect">
            <a:avLst>
              <a:gd name="adj" fmla="val 66676"/>
            </a:avLst>
          </a:prstGeom>
          <a:solidFill>
            <a:srgbClr val="00002E"/>
          </a:solidFill>
          <a:ln w="22860">
            <a:solidFill>
              <a:srgbClr val="DD785E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8" name="Shape 13"/>
          <p:cNvSpPr/>
          <p:nvPr/>
        </p:nvSpPr>
        <p:spPr>
          <a:xfrm>
            <a:off x="6270784" y="4279106"/>
            <a:ext cx="471488" cy="471488"/>
          </a:xfrm>
          <a:prstGeom prst="roundRect">
            <a:avLst>
              <a:gd name="adj" fmla="val 66676"/>
            </a:avLst>
          </a:prstGeom>
          <a:solidFill>
            <a:srgbClr val="00002E"/>
          </a:solidFill>
          <a:ln w="22860">
            <a:solidFill>
              <a:srgbClr val="48A8E2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9" name="Shape 1"/>
          <p:cNvSpPr/>
          <p:nvPr/>
        </p:nvSpPr>
        <p:spPr>
          <a:xfrm>
            <a:off x="6270784" y="5197316"/>
            <a:ext cx="471488" cy="471488"/>
          </a:xfrm>
          <a:prstGeom prst="roundRect">
            <a:avLst>
              <a:gd name="adj" fmla="val 66676"/>
            </a:avLst>
          </a:prstGeom>
          <a:solidFill>
            <a:srgbClr val="00002E"/>
          </a:solidFill>
          <a:ln w="22860">
            <a:solidFill>
              <a:srgbClr val="F2B42D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1" name="Shape 5"/>
          <p:cNvSpPr/>
          <p:nvPr/>
        </p:nvSpPr>
        <p:spPr>
          <a:xfrm>
            <a:off x="6282214" y="6126004"/>
            <a:ext cx="471488" cy="471488"/>
          </a:xfrm>
          <a:prstGeom prst="roundRect">
            <a:avLst>
              <a:gd name="adj" fmla="val 66676"/>
            </a:avLst>
          </a:prstGeom>
          <a:solidFill>
            <a:srgbClr val="00002E"/>
          </a:solidFill>
          <a:ln w="22860">
            <a:solidFill>
              <a:srgbClr val="D7425E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967669" y="4346188"/>
            <a:ext cx="3035254" cy="404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uk-UA" sz="2400" dirty="0">
                <a:solidFill>
                  <a:srgbClr val="FFFFFF"/>
                </a:solidFill>
                <a:ea typeface="Nunito" pitchFamily="34" charset="-122"/>
              </a:rPr>
              <a:t>Прості у використанні</a:t>
            </a:r>
            <a:endParaRPr lang="en-US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967668" y="3431788"/>
            <a:ext cx="3225307" cy="404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uk-UA" sz="2400" dirty="0">
                <a:solidFill>
                  <a:srgbClr val="FFFFFF"/>
                </a:solidFill>
                <a:ea typeface="Nunito" pitchFamily="34" charset="-122"/>
              </a:rPr>
              <a:t>Переважно англомовні</a:t>
            </a:r>
            <a:endParaRPr lang="en-US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967669" y="2561690"/>
            <a:ext cx="56116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uk-UA" sz="2400" dirty="0">
                <a:solidFill>
                  <a:srgbClr val="FFFFFF"/>
                </a:solidFill>
                <a:ea typeface="Nunito" pitchFamily="34" charset="-122"/>
              </a:rPr>
              <a:t>Безкоштовні, умовно безкоштовні, платні</a:t>
            </a:r>
            <a:endParaRPr lang="en-US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967668" y="5264398"/>
            <a:ext cx="1469761" cy="404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uk-UA" sz="2400" dirty="0">
                <a:solidFill>
                  <a:srgbClr val="FFFFFF"/>
                </a:solidFill>
                <a:ea typeface="Nunito" pitchFamily="34" charset="-122"/>
              </a:rPr>
              <a:t>Затягують</a:t>
            </a:r>
            <a:endParaRPr lang="en-US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967669" y="6193086"/>
            <a:ext cx="5194627" cy="404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uk-UA" sz="2400" dirty="0">
                <a:solidFill>
                  <a:srgbClr val="FFFFFF"/>
                </a:solidFill>
                <a:ea typeface="Nunito" pitchFamily="34" charset="-122"/>
              </a:rPr>
              <a:t>Є розумні та не коректні </a:t>
            </a:r>
            <a:r>
              <a:rPr lang="uk-UA" sz="2400" dirty="0" err="1">
                <a:solidFill>
                  <a:srgbClr val="FFFFFF"/>
                </a:solidFill>
                <a:ea typeface="Nunito" pitchFamily="34" charset="-122"/>
              </a:rPr>
              <a:t>нейромережі</a:t>
            </a:r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967668" y="7173208"/>
            <a:ext cx="3775905" cy="404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uk-UA" sz="2400" dirty="0">
                <a:solidFill>
                  <a:srgbClr val="FFFFFF"/>
                </a:solidFill>
                <a:ea typeface="Nunito" pitchFamily="34" charset="-122"/>
              </a:rPr>
              <a:t>Постійно вдосконалюються</a:t>
            </a:r>
            <a:endParaRPr lang="en-US" sz="2400" dirty="0"/>
          </a:p>
        </p:txBody>
      </p:sp>
      <p:sp>
        <p:nvSpPr>
          <p:cNvPr id="18" name="Shape 13"/>
          <p:cNvSpPr/>
          <p:nvPr/>
        </p:nvSpPr>
        <p:spPr>
          <a:xfrm>
            <a:off x="6282214" y="7106126"/>
            <a:ext cx="471488" cy="471488"/>
          </a:xfrm>
          <a:prstGeom prst="roundRect">
            <a:avLst>
              <a:gd name="adj" fmla="val 66676"/>
            </a:avLst>
          </a:prstGeom>
          <a:solidFill>
            <a:srgbClr val="00002E"/>
          </a:solidFill>
          <a:ln w="22860">
            <a:solidFill>
              <a:srgbClr val="48A8E2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967669" y="1595854"/>
            <a:ext cx="61749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uk-UA" sz="2400" dirty="0">
                <a:solidFill>
                  <a:srgbClr val="FFFFFF"/>
                </a:solidFill>
                <a:ea typeface="Nunito" pitchFamily="34" charset="-122"/>
              </a:rPr>
              <a:t>Використання одночасно на різних пристроях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427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1"/>
          <a:stretch/>
        </p:blipFill>
        <p:spPr>
          <a:xfrm>
            <a:off x="188717" y="274320"/>
            <a:ext cx="14252967" cy="761238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332720" y="2606040"/>
            <a:ext cx="3926084" cy="9715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9155430" y="2421374"/>
            <a:ext cx="127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Генерувати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77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"/>
          <a:stretch/>
        </p:blipFill>
        <p:spPr>
          <a:xfrm>
            <a:off x="171450" y="251460"/>
            <a:ext cx="14287500" cy="7679531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3350240" y="1737360"/>
            <a:ext cx="662940" cy="5715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72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9"/>
          <a:stretch/>
        </p:blipFill>
        <p:spPr>
          <a:xfrm>
            <a:off x="193170" y="262890"/>
            <a:ext cx="14244061" cy="762381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1064240" y="4960620"/>
            <a:ext cx="1543050" cy="61722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79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"/>
          <a:stretch/>
        </p:blipFill>
        <p:spPr>
          <a:xfrm>
            <a:off x="229569" y="331470"/>
            <a:ext cx="14171263" cy="760095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3886200" y="4732020"/>
            <a:ext cx="6686550" cy="78867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81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8988" y="590788"/>
            <a:ext cx="7738824" cy="19759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50"/>
              </a:lnSpc>
              <a:buNone/>
            </a:pPr>
            <a:r>
              <a:rPr lang="uk-UA" sz="4100" b="1" kern="0" spc="-83" dirty="0" err="1">
                <a:solidFill>
                  <a:srgbClr val="FF8AAF"/>
                </a:solidFill>
              </a:rPr>
              <a:t>Інтернет-джерела</a:t>
            </a:r>
            <a:r>
              <a:rPr lang="uk-UA" sz="4100" b="1" kern="0" spc="-83" dirty="0">
                <a:solidFill>
                  <a:srgbClr val="FF8AAF"/>
                </a:solidFill>
              </a:rPr>
              <a:t> для ознайомлення та навчання з роботою сервісів на основі ШІ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6188988" y="3093601"/>
            <a:ext cx="451604" cy="451604"/>
          </a:xfrm>
          <a:prstGeom prst="roundRect">
            <a:avLst>
              <a:gd name="adj" fmla="val 18671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50198" y="3161228"/>
            <a:ext cx="129064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kern="0" spc="-50" dirty="0">
                <a:solidFill>
                  <a:srgbClr val="E0D6DE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1</a:t>
            </a:r>
            <a:endParaRPr lang="en-US" sz="2450" dirty="0"/>
          </a:p>
        </p:txBody>
      </p:sp>
      <p:sp>
        <p:nvSpPr>
          <p:cNvPr id="6" name="Text 3"/>
          <p:cNvSpPr/>
          <p:nvPr/>
        </p:nvSpPr>
        <p:spPr>
          <a:xfrm>
            <a:off x="6841331" y="3093601"/>
            <a:ext cx="3116699" cy="658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uk-UA" sz="2050" b="1" kern="0" spc="-41" dirty="0">
                <a:solidFill>
                  <a:srgbClr val="E0D6DE"/>
                </a:solidFill>
              </a:rPr>
              <a:t>Національна освітня платформа </a:t>
            </a:r>
            <a:r>
              <a:rPr lang="uk-UA" sz="2050" b="1" kern="0" spc="-41" dirty="0" err="1">
                <a:solidFill>
                  <a:srgbClr val="E0D6DE"/>
                </a:solidFill>
              </a:rPr>
              <a:t>Всеосвіта</a:t>
            </a:r>
            <a:endParaRPr lang="uk-UA" sz="2050" b="1" kern="0" spc="-41" dirty="0">
              <a:solidFill>
                <a:srgbClr val="E0D6DE"/>
              </a:solidFill>
            </a:endParaRPr>
          </a:p>
          <a:p>
            <a:pPr>
              <a:lnSpc>
                <a:spcPts val="2550"/>
              </a:lnSpc>
            </a:pPr>
            <a:r>
              <a:rPr lang="en-US" sz="2050" b="1" kern="0" spc="-41" dirty="0">
                <a:solidFill>
                  <a:srgbClr val="E0D6DE"/>
                </a:solidFill>
                <a:hlinkClick r:id="rId4"/>
              </a:rPr>
              <a:t>https://vseosvita.ua/</a:t>
            </a:r>
            <a:r>
              <a:rPr lang="en-US" sz="2050" b="1" kern="0" spc="-41" dirty="0">
                <a:solidFill>
                  <a:srgbClr val="E0D6DE"/>
                </a:solidFill>
              </a:rPr>
              <a:t> 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6841331" y="4158377"/>
            <a:ext cx="3116699" cy="1926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uk-UA" kern="0" spc="-32" dirty="0">
                <a:solidFill>
                  <a:srgbClr val="E0D6DE"/>
                </a:solidFill>
                <a:ea typeface="Inter" pitchFamily="34" charset="-122"/>
              </a:rPr>
              <a:t>Перегляд </a:t>
            </a:r>
            <a:r>
              <a:rPr lang="uk-UA" kern="0" spc="-32" dirty="0" err="1">
                <a:solidFill>
                  <a:srgbClr val="E0D6DE"/>
                </a:solidFill>
                <a:ea typeface="Inter" pitchFamily="34" charset="-122"/>
              </a:rPr>
              <a:t>вебінарів</a:t>
            </a:r>
            <a:r>
              <a:rPr lang="uk-UA" kern="0" spc="-32" dirty="0">
                <a:solidFill>
                  <a:srgbClr val="E0D6DE"/>
                </a:solidFill>
                <a:ea typeface="Inter" pitchFamily="34" charset="-122"/>
              </a:rPr>
              <a:t>, марафонів та інше, з можливістю отримати сертифікат </a:t>
            </a:r>
            <a:r>
              <a:rPr lang="ru-RU" kern="0" spc="-32" dirty="0">
                <a:solidFill>
                  <a:srgbClr val="E0D6DE"/>
                </a:solidFill>
                <a:ea typeface="Inter" pitchFamily="34" charset="-122"/>
              </a:rPr>
              <a:t>за </a:t>
            </a:r>
            <a:r>
              <a:rPr lang="ru-RU" kern="0" spc="-32" dirty="0" err="1">
                <a:solidFill>
                  <a:srgbClr val="E0D6DE"/>
                </a:solidFill>
                <a:ea typeface="Inter" pitchFamily="34" charset="-122"/>
              </a:rPr>
              <a:t>пройдене</a:t>
            </a:r>
            <a:r>
              <a:rPr lang="ru-RU" kern="0" spc="-32" dirty="0">
                <a:solidFill>
                  <a:srgbClr val="E0D6DE"/>
                </a:solidFill>
                <a:ea typeface="Inter" pitchFamily="34" charset="-122"/>
              </a:rPr>
              <a:t> </a:t>
            </a:r>
            <a:r>
              <a:rPr lang="ru-RU" kern="0" spc="-32" dirty="0" err="1">
                <a:solidFill>
                  <a:srgbClr val="E0D6DE"/>
                </a:solidFill>
                <a:ea typeface="Inter" pitchFamily="34" charset="-122"/>
              </a:rPr>
              <a:t>навчання</a:t>
            </a:r>
            <a:r>
              <a:rPr lang="ru-RU" kern="0" spc="-32" dirty="0">
                <a:solidFill>
                  <a:srgbClr val="E0D6DE"/>
                </a:solidFill>
                <a:ea typeface="Inter" pitchFamily="34" charset="-122"/>
              </a:rPr>
              <a:t> </a:t>
            </a:r>
            <a:r>
              <a:rPr lang="ru-RU" kern="0" spc="-32" dirty="0" err="1">
                <a:solidFill>
                  <a:srgbClr val="E0D6DE"/>
                </a:solidFill>
                <a:ea typeface="Inter" pitchFamily="34" charset="-122"/>
              </a:rPr>
              <a:t>згідно</a:t>
            </a:r>
            <a:r>
              <a:rPr lang="ru-RU" kern="0" spc="-32" dirty="0">
                <a:solidFill>
                  <a:srgbClr val="E0D6DE"/>
                </a:solidFill>
                <a:ea typeface="Inter" pitchFamily="34" charset="-122"/>
              </a:rPr>
              <a:t> </a:t>
            </a:r>
            <a:r>
              <a:rPr lang="ru-RU" kern="0" spc="-32" dirty="0" err="1">
                <a:solidFill>
                  <a:srgbClr val="E0D6DE"/>
                </a:solidFill>
                <a:ea typeface="Inter" pitchFamily="34" charset="-122"/>
              </a:rPr>
              <a:t>чинних</a:t>
            </a:r>
            <a:r>
              <a:rPr lang="ru-RU" kern="0" spc="-32" dirty="0">
                <a:solidFill>
                  <a:srgbClr val="E0D6DE"/>
                </a:solidFill>
                <a:ea typeface="Inter" pitchFamily="34" charset="-122"/>
              </a:rPr>
              <a:t> </a:t>
            </a:r>
            <a:r>
              <a:rPr lang="ru-RU" kern="0" spc="-32" dirty="0" err="1">
                <a:solidFill>
                  <a:srgbClr val="E0D6DE"/>
                </a:solidFill>
                <a:ea typeface="Inter" pitchFamily="34" charset="-122"/>
              </a:rPr>
              <a:t>державних</a:t>
            </a:r>
            <a:r>
              <a:rPr lang="ru-RU" kern="0" spc="-32" dirty="0">
                <a:solidFill>
                  <a:srgbClr val="E0D6DE"/>
                </a:solidFill>
                <a:ea typeface="Inter" pitchFamily="34" charset="-122"/>
              </a:rPr>
              <a:t> </a:t>
            </a:r>
            <a:r>
              <a:rPr lang="ru-RU" kern="0" spc="-32" dirty="0" err="1">
                <a:solidFill>
                  <a:srgbClr val="E0D6DE"/>
                </a:solidFill>
                <a:ea typeface="Inter" pitchFamily="34" charset="-122"/>
              </a:rPr>
              <a:t>вимог</a:t>
            </a:r>
            <a:endParaRPr lang="en-US" dirty="0"/>
          </a:p>
        </p:txBody>
      </p:sp>
      <p:sp>
        <p:nvSpPr>
          <p:cNvPr id="8" name="Shape 5"/>
          <p:cNvSpPr/>
          <p:nvPr/>
        </p:nvSpPr>
        <p:spPr>
          <a:xfrm>
            <a:off x="10158770" y="3093601"/>
            <a:ext cx="451604" cy="451604"/>
          </a:xfrm>
          <a:prstGeom prst="roundRect">
            <a:avLst>
              <a:gd name="adj" fmla="val 18671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298073" y="3161228"/>
            <a:ext cx="172998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kern="0" spc="-50" dirty="0">
                <a:solidFill>
                  <a:srgbClr val="E0D6DE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2</a:t>
            </a:r>
            <a:endParaRPr lang="en-US" sz="2450" dirty="0"/>
          </a:p>
        </p:txBody>
      </p:sp>
      <p:sp>
        <p:nvSpPr>
          <p:cNvPr id="10" name="Text 7"/>
          <p:cNvSpPr/>
          <p:nvPr/>
        </p:nvSpPr>
        <p:spPr>
          <a:xfrm>
            <a:off x="10811113" y="3134439"/>
            <a:ext cx="3007638" cy="1023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uk-UA" sz="2050" b="1" kern="0" spc="-41" dirty="0">
                <a:solidFill>
                  <a:srgbClr val="E0D6DE"/>
                </a:solidFill>
              </a:rPr>
              <a:t>Уміти - </a:t>
            </a:r>
            <a:r>
              <a:rPr lang="en-US" sz="2050" b="1" kern="0" spc="-41" dirty="0">
                <a:solidFill>
                  <a:srgbClr val="E0D6DE"/>
                </a:solidFill>
              </a:rPr>
              <a:t>YouTube </a:t>
            </a:r>
            <a:r>
              <a:rPr lang="uk-UA" sz="2050" b="1" kern="0" spc="-41" dirty="0">
                <a:solidFill>
                  <a:srgbClr val="E0D6DE"/>
                </a:solidFill>
              </a:rPr>
              <a:t>канал</a:t>
            </a:r>
          </a:p>
          <a:p>
            <a:pPr>
              <a:lnSpc>
                <a:spcPts val="2550"/>
              </a:lnSpc>
            </a:pPr>
            <a:r>
              <a:rPr lang="en-US" sz="2050" b="1" kern="0" spc="-41" dirty="0">
                <a:solidFill>
                  <a:srgbClr val="E0D6DE"/>
                </a:solidFill>
                <a:hlinkClick r:id="rId5"/>
              </a:rPr>
              <a:t>https://www.youtube.com/</a:t>
            </a:r>
            <a:endParaRPr lang="uk-UA" sz="2050" b="1" kern="0" spc="-41" dirty="0">
              <a:solidFill>
                <a:srgbClr val="E0D6DE"/>
              </a:solidFill>
              <a:hlinkClick r:id="rId5"/>
            </a:endParaRPr>
          </a:p>
          <a:p>
            <a:pPr>
              <a:lnSpc>
                <a:spcPts val="2550"/>
              </a:lnSpc>
            </a:pPr>
            <a:r>
              <a:rPr lang="en-US" sz="2050" b="1" kern="0" spc="-41" dirty="0">
                <a:solidFill>
                  <a:srgbClr val="E0D6DE"/>
                </a:solidFill>
                <a:hlinkClick r:id="rId5"/>
              </a:rPr>
              <a:t>@</a:t>
            </a:r>
            <a:r>
              <a:rPr lang="en-US" sz="2050" b="1" kern="0" spc="-41" dirty="0" err="1">
                <a:solidFill>
                  <a:srgbClr val="E0D6DE"/>
                </a:solidFill>
                <a:hlinkClick r:id="rId5"/>
              </a:rPr>
              <a:t>umity</a:t>
            </a:r>
            <a:r>
              <a:rPr lang="en-US" sz="2050" b="1" kern="0" spc="-41" dirty="0">
                <a:solidFill>
                  <a:srgbClr val="E0D6DE"/>
                </a:solidFill>
                <a:hlinkClick r:id="rId5"/>
              </a:rPr>
              <a:t>-in-</a:t>
            </a:r>
            <a:r>
              <a:rPr lang="en-US" sz="2050" b="1" kern="0" spc="-41" dirty="0" err="1">
                <a:solidFill>
                  <a:srgbClr val="E0D6DE"/>
                </a:solidFill>
                <a:hlinkClick r:id="rId5"/>
              </a:rPr>
              <a:t>ua</a:t>
            </a:r>
            <a:r>
              <a:rPr lang="en-US" sz="2050" b="1" kern="0" spc="-41" dirty="0">
                <a:solidFill>
                  <a:srgbClr val="E0D6DE"/>
                </a:solidFill>
              </a:rPr>
              <a:t> </a:t>
            </a:r>
            <a:endParaRPr lang="uk-UA" sz="2050" b="1" kern="0" spc="-41" dirty="0">
              <a:solidFill>
                <a:srgbClr val="E0D6DE"/>
              </a:solidFill>
            </a:endParaRPr>
          </a:p>
          <a:p>
            <a:pPr marL="0" indent="0">
              <a:lnSpc>
                <a:spcPts val="2550"/>
              </a:lnSpc>
              <a:buNone/>
            </a:pPr>
            <a:r>
              <a:rPr lang="uk-UA" sz="2050" b="1" kern="0" spc="-41" dirty="0">
                <a:solidFill>
                  <a:srgbClr val="E0D6DE"/>
                </a:solidFill>
              </a:rPr>
              <a:t> 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10811112" y="4158377"/>
            <a:ext cx="3453528" cy="1926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uk-UA" sz="1550" kern="0" spc="-32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uk-UA" kern="0" spc="-32" dirty="0">
                <a:solidFill>
                  <a:srgbClr val="E0D6DE"/>
                </a:solidFill>
                <a:ea typeface="Inter" pitchFamily="34" charset="-122"/>
                <a:cs typeface="Heebo" charset="-79"/>
              </a:rPr>
              <a:t>Україномовний контент. К</a:t>
            </a:r>
            <a:r>
              <a:rPr lang="ru-RU" kern="0" spc="-32" dirty="0" err="1">
                <a:solidFill>
                  <a:srgbClr val="E0D6DE"/>
                </a:solidFill>
                <a:ea typeface="Inter" pitchFamily="34" charset="-122"/>
                <a:cs typeface="Heebo" charset="-79"/>
              </a:rPr>
              <a:t>анал</a:t>
            </a:r>
            <a:r>
              <a:rPr lang="ru-RU" kern="0" spc="-32" dirty="0">
                <a:solidFill>
                  <a:srgbClr val="E0D6DE"/>
                </a:solidFill>
                <a:ea typeface="Inter" pitchFamily="34" charset="-122"/>
                <a:cs typeface="Heebo" charset="-79"/>
              </a:rPr>
              <a:t> про </a:t>
            </a:r>
            <a:r>
              <a:rPr lang="ru-RU" kern="0" spc="-32" dirty="0" err="1">
                <a:solidFill>
                  <a:srgbClr val="E0D6DE"/>
                </a:solidFill>
                <a:ea typeface="Inter" pitchFamily="34" charset="-122"/>
                <a:cs typeface="Heebo" charset="-79"/>
              </a:rPr>
              <a:t>сучасні</a:t>
            </a:r>
            <a:r>
              <a:rPr lang="ru-RU" kern="0" spc="-32" dirty="0">
                <a:solidFill>
                  <a:srgbClr val="E0D6DE"/>
                </a:solidFill>
                <a:ea typeface="Inter" pitchFamily="34" charset="-122"/>
                <a:cs typeface="Heebo" charset="-79"/>
              </a:rPr>
              <a:t> </a:t>
            </a:r>
            <a:r>
              <a:rPr lang="ru-RU" kern="0" spc="-32" dirty="0" err="1">
                <a:solidFill>
                  <a:srgbClr val="E0D6DE"/>
                </a:solidFill>
                <a:ea typeface="Inter" pitchFamily="34" charset="-122"/>
                <a:cs typeface="Heebo" charset="-79"/>
              </a:rPr>
              <a:t>цифрові</a:t>
            </a:r>
            <a:r>
              <a:rPr lang="ru-RU" kern="0" spc="-32" dirty="0">
                <a:solidFill>
                  <a:srgbClr val="E0D6DE"/>
                </a:solidFill>
                <a:ea typeface="Inter" pitchFamily="34" charset="-122"/>
                <a:cs typeface="Heebo" charset="-79"/>
              </a:rPr>
              <a:t> </a:t>
            </a:r>
            <a:r>
              <a:rPr lang="ru-RU" kern="0" spc="-32" dirty="0" err="1">
                <a:solidFill>
                  <a:srgbClr val="E0D6DE"/>
                </a:solidFill>
                <a:ea typeface="Inter" pitchFamily="34" charset="-122"/>
                <a:cs typeface="Heebo" charset="-79"/>
              </a:rPr>
              <a:t>технології</a:t>
            </a:r>
            <a:r>
              <a:rPr lang="ru-RU" kern="0" spc="-32" dirty="0">
                <a:solidFill>
                  <a:srgbClr val="E0D6DE"/>
                </a:solidFill>
                <a:ea typeface="Inter" pitchFamily="34" charset="-122"/>
                <a:cs typeface="Heebo" charset="-79"/>
              </a:rPr>
              <a:t>.</a:t>
            </a:r>
            <a:r>
              <a:rPr lang="uk-UA" kern="0" spc="-32" dirty="0">
                <a:solidFill>
                  <a:srgbClr val="E0D6DE"/>
                </a:solidFill>
                <a:ea typeface="Inter" pitchFamily="34" charset="-122"/>
                <a:cs typeface="Heebo" charset="-79"/>
              </a:rPr>
              <a:t> </a:t>
            </a:r>
            <a:r>
              <a:rPr lang="ru-RU" kern="0" spc="-32" dirty="0">
                <a:solidFill>
                  <a:srgbClr val="E0D6DE"/>
                </a:solidFill>
                <a:ea typeface="Inter" pitchFamily="34" charset="-122"/>
                <a:cs typeface="Heebo" charset="-79"/>
              </a:rPr>
              <a:t>Є </a:t>
            </a:r>
            <a:r>
              <a:rPr lang="ru-RU" kern="0" spc="-32" dirty="0" err="1">
                <a:solidFill>
                  <a:srgbClr val="E0D6DE"/>
                </a:solidFill>
                <a:ea typeface="Inter" pitchFamily="34" charset="-122"/>
                <a:cs typeface="Heebo" charset="-79"/>
              </a:rPr>
              <a:t>суб'єктом</a:t>
            </a:r>
            <a:r>
              <a:rPr lang="ru-RU" kern="0" spc="-32" dirty="0">
                <a:solidFill>
                  <a:srgbClr val="E0D6DE"/>
                </a:solidFill>
                <a:ea typeface="Inter" pitchFamily="34" charset="-122"/>
                <a:cs typeface="Heebo" charset="-79"/>
              </a:rPr>
              <a:t> </a:t>
            </a:r>
            <a:r>
              <a:rPr lang="ru-RU" kern="0" spc="-32" dirty="0" err="1">
                <a:solidFill>
                  <a:srgbClr val="E0D6DE"/>
                </a:solidFill>
                <a:ea typeface="Inter" pitchFamily="34" charset="-122"/>
                <a:cs typeface="Heebo" charset="-79"/>
              </a:rPr>
              <a:t>підвищення</a:t>
            </a:r>
            <a:r>
              <a:rPr lang="ru-RU" kern="0" spc="-32" dirty="0">
                <a:solidFill>
                  <a:srgbClr val="E0D6DE"/>
                </a:solidFill>
                <a:ea typeface="Inter" pitchFamily="34" charset="-122"/>
                <a:cs typeface="Heebo" charset="-79"/>
              </a:rPr>
              <a:t> </a:t>
            </a:r>
            <a:r>
              <a:rPr lang="ru-RU" kern="0" spc="-32" dirty="0" err="1">
                <a:solidFill>
                  <a:srgbClr val="E0D6DE"/>
                </a:solidFill>
                <a:ea typeface="Inter" pitchFamily="34" charset="-122"/>
                <a:cs typeface="Heebo" charset="-79"/>
              </a:rPr>
              <a:t>кваліфікації</a:t>
            </a:r>
            <a:r>
              <a:rPr lang="ru-RU" kern="0" spc="-32" dirty="0">
                <a:solidFill>
                  <a:srgbClr val="E0D6DE"/>
                </a:solidFill>
                <a:ea typeface="Inter" pitchFamily="34" charset="-122"/>
                <a:cs typeface="Heebo" charset="-79"/>
              </a:rPr>
              <a:t> для </a:t>
            </a:r>
            <a:r>
              <a:rPr lang="ru-RU" kern="0" spc="-32" dirty="0" err="1">
                <a:solidFill>
                  <a:srgbClr val="E0D6DE"/>
                </a:solidFill>
                <a:ea typeface="Inter" pitchFamily="34" charset="-122"/>
                <a:cs typeface="Heebo" charset="-79"/>
              </a:rPr>
              <a:t>педагогів</a:t>
            </a:r>
            <a:r>
              <a:rPr lang="ru-RU" kern="0" spc="-32" dirty="0">
                <a:solidFill>
                  <a:srgbClr val="E0D6DE"/>
                </a:solidFill>
                <a:ea typeface="Inter" pitchFamily="34" charset="-122"/>
                <a:cs typeface="Heebo" charset="-79"/>
              </a:rPr>
              <a:t>, </a:t>
            </a:r>
            <a:r>
              <a:rPr lang="ru-RU" kern="0" spc="-32" dirty="0" err="1">
                <a:solidFill>
                  <a:srgbClr val="E0D6DE"/>
                </a:solidFill>
                <a:ea typeface="Inter" pitchFamily="34" charset="-122"/>
                <a:cs typeface="Heebo" charset="-79"/>
              </a:rPr>
              <a:t>видають</a:t>
            </a:r>
            <a:r>
              <a:rPr lang="ru-RU" kern="0" spc="-32" dirty="0">
                <a:solidFill>
                  <a:srgbClr val="E0D6DE"/>
                </a:solidFill>
                <a:ea typeface="Inter" pitchFamily="34" charset="-122"/>
                <a:cs typeface="Heebo" charset="-79"/>
              </a:rPr>
              <a:t> </a:t>
            </a:r>
            <a:r>
              <a:rPr lang="ru-RU" kern="0" spc="-32" dirty="0" err="1">
                <a:solidFill>
                  <a:srgbClr val="E0D6DE"/>
                </a:solidFill>
                <a:ea typeface="Inter" pitchFamily="34" charset="-122"/>
                <a:cs typeface="Heebo" charset="-79"/>
              </a:rPr>
              <a:t>сертифікати</a:t>
            </a:r>
            <a:r>
              <a:rPr lang="ru-RU" kern="0" spc="-32" dirty="0">
                <a:solidFill>
                  <a:srgbClr val="E0D6DE"/>
                </a:solidFill>
                <a:ea typeface="Inter" pitchFamily="34" charset="-122"/>
                <a:cs typeface="Heebo" charset="-79"/>
              </a:rPr>
              <a:t> за </a:t>
            </a:r>
            <a:r>
              <a:rPr lang="ru-RU" kern="0" spc="-32" dirty="0" err="1">
                <a:solidFill>
                  <a:srgbClr val="E0D6DE"/>
                </a:solidFill>
                <a:ea typeface="Inter" pitchFamily="34" charset="-122"/>
                <a:cs typeface="Heebo" charset="-79"/>
              </a:rPr>
              <a:t>пройдене</a:t>
            </a:r>
            <a:r>
              <a:rPr lang="ru-RU" kern="0" spc="-32" dirty="0">
                <a:solidFill>
                  <a:srgbClr val="E0D6DE"/>
                </a:solidFill>
                <a:ea typeface="Inter" pitchFamily="34" charset="-122"/>
                <a:cs typeface="Heebo" charset="-79"/>
              </a:rPr>
              <a:t> </a:t>
            </a:r>
            <a:r>
              <a:rPr lang="ru-RU" kern="0" spc="-32" dirty="0" err="1">
                <a:solidFill>
                  <a:srgbClr val="E0D6DE"/>
                </a:solidFill>
                <a:ea typeface="Inter" pitchFamily="34" charset="-122"/>
                <a:cs typeface="Heebo" charset="-79"/>
              </a:rPr>
              <a:t>навчання</a:t>
            </a:r>
            <a:r>
              <a:rPr lang="ru-RU" kern="0" spc="-32" dirty="0">
                <a:solidFill>
                  <a:srgbClr val="E0D6DE"/>
                </a:solidFill>
                <a:ea typeface="Inter" pitchFamily="34" charset="-122"/>
                <a:cs typeface="Heebo" charset="-79"/>
              </a:rPr>
              <a:t> </a:t>
            </a:r>
            <a:r>
              <a:rPr lang="ru-RU" kern="0" spc="-32" dirty="0" err="1">
                <a:solidFill>
                  <a:srgbClr val="E0D6DE"/>
                </a:solidFill>
                <a:ea typeface="Inter" pitchFamily="34" charset="-122"/>
                <a:cs typeface="Heebo" charset="-79"/>
              </a:rPr>
              <a:t>згідно</a:t>
            </a:r>
            <a:r>
              <a:rPr lang="ru-RU" kern="0" spc="-32" dirty="0">
                <a:solidFill>
                  <a:srgbClr val="E0D6DE"/>
                </a:solidFill>
                <a:ea typeface="Inter" pitchFamily="34" charset="-122"/>
                <a:cs typeface="Heebo" charset="-79"/>
              </a:rPr>
              <a:t> </a:t>
            </a:r>
            <a:r>
              <a:rPr lang="ru-RU" kern="0" spc="-32" dirty="0" err="1">
                <a:solidFill>
                  <a:srgbClr val="E0D6DE"/>
                </a:solidFill>
                <a:ea typeface="Inter" pitchFamily="34" charset="-122"/>
                <a:cs typeface="Heebo" charset="-79"/>
              </a:rPr>
              <a:t>чинних</a:t>
            </a:r>
            <a:r>
              <a:rPr lang="ru-RU" kern="0" spc="-32" dirty="0">
                <a:solidFill>
                  <a:srgbClr val="E0D6DE"/>
                </a:solidFill>
                <a:ea typeface="Inter" pitchFamily="34" charset="-122"/>
                <a:cs typeface="Heebo" charset="-79"/>
              </a:rPr>
              <a:t> </a:t>
            </a:r>
            <a:r>
              <a:rPr lang="ru-RU" kern="0" spc="-32" dirty="0" err="1">
                <a:solidFill>
                  <a:srgbClr val="E0D6DE"/>
                </a:solidFill>
                <a:ea typeface="Inter" pitchFamily="34" charset="-122"/>
                <a:cs typeface="Heebo" charset="-79"/>
              </a:rPr>
              <a:t>державних</a:t>
            </a:r>
            <a:r>
              <a:rPr lang="ru-RU" kern="0" spc="-32" dirty="0">
                <a:solidFill>
                  <a:srgbClr val="E0D6DE"/>
                </a:solidFill>
                <a:ea typeface="Inter" pitchFamily="34" charset="-122"/>
                <a:cs typeface="Heebo" charset="-79"/>
              </a:rPr>
              <a:t> </a:t>
            </a:r>
            <a:r>
              <a:rPr lang="ru-RU" kern="0" spc="-32" dirty="0" err="1">
                <a:solidFill>
                  <a:srgbClr val="E0D6DE"/>
                </a:solidFill>
                <a:ea typeface="Inter" pitchFamily="34" charset="-122"/>
                <a:cs typeface="Heebo" charset="-79"/>
              </a:rPr>
              <a:t>вимог</a:t>
            </a:r>
            <a:r>
              <a:rPr lang="ru-RU" kern="0" spc="-32" dirty="0">
                <a:solidFill>
                  <a:srgbClr val="E0D6DE"/>
                </a:solidFill>
                <a:ea typeface="Inter" pitchFamily="34" charset="-122"/>
                <a:cs typeface="Heebo" charset="-79"/>
              </a:rPr>
              <a:t>. </a:t>
            </a:r>
            <a:r>
              <a:rPr lang="uk-UA" kern="0" spc="-32" dirty="0">
                <a:solidFill>
                  <a:srgbClr val="E0D6DE"/>
                </a:solidFill>
                <a:ea typeface="Inter" pitchFamily="34" charset="-122"/>
                <a:cs typeface="Heebo" charset="-79"/>
              </a:rPr>
              <a:t>            </a:t>
            </a:r>
            <a:endParaRPr lang="en-US" dirty="0">
              <a:cs typeface="Heebo" charset="-79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6188988" y="6225778"/>
            <a:ext cx="451604" cy="451604"/>
          </a:xfrm>
          <a:prstGeom prst="roundRect">
            <a:avLst>
              <a:gd name="adj" fmla="val 18671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328410" y="6293406"/>
            <a:ext cx="172641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kern="0" spc="-50" dirty="0">
                <a:solidFill>
                  <a:srgbClr val="E0D6DE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3</a:t>
            </a:r>
            <a:endParaRPr lang="en-US" sz="2450" dirty="0"/>
          </a:p>
        </p:txBody>
      </p:sp>
      <p:sp>
        <p:nvSpPr>
          <p:cNvPr id="14" name="Text 11"/>
          <p:cNvSpPr/>
          <p:nvPr/>
        </p:nvSpPr>
        <p:spPr>
          <a:xfrm>
            <a:off x="6841331" y="6225778"/>
            <a:ext cx="7503319" cy="700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uk-UA" sz="2050" b="1" kern="0" spc="-41" dirty="0">
                <a:solidFill>
                  <a:srgbClr val="E0D6DE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 </a:t>
            </a:r>
            <a:r>
              <a:rPr lang="ru-RU" sz="2050" b="1" kern="0" spc="-41" dirty="0" err="1">
                <a:solidFill>
                  <a:srgbClr val="E0D6DE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Спільнота</a:t>
            </a:r>
            <a:r>
              <a:rPr lang="ru-RU" sz="2050" b="1" kern="0" spc="-41" dirty="0">
                <a:solidFill>
                  <a:srgbClr val="E0D6DE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 </a:t>
            </a:r>
            <a:r>
              <a:rPr lang="ru-RU" sz="2050" b="1" kern="0" spc="-41" dirty="0" err="1">
                <a:solidFill>
                  <a:srgbClr val="E0D6DE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сучасних</a:t>
            </a:r>
            <a:r>
              <a:rPr lang="ru-RU" sz="2050" b="1" kern="0" spc="-41" dirty="0">
                <a:solidFill>
                  <a:srgbClr val="E0D6DE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 </a:t>
            </a:r>
            <a:r>
              <a:rPr lang="ru-RU" sz="2050" b="1" kern="0" spc="-41" dirty="0" err="1">
                <a:solidFill>
                  <a:srgbClr val="E0D6DE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учителів</a:t>
            </a:r>
            <a:r>
              <a:rPr lang="ru-RU" sz="2050" b="1" kern="0" spc="-41" dirty="0">
                <a:solidFill>
                  <a:srgbClr val="E0D6DE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 і </a:t>
            </a:r>
            <a:r>
              <a:rPr lang="ru-RU" sz="2050" b="1" kern="0" spc="-41" dirty="0" err="1">
                <a:solidFill>
                  <a:srgbClr val="E0D6DE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психологів</a:t>
            </a:r>
            <a:r>
              <a:rPr lang="uk-UA" sz="2050" b="1" kern="0" spc="-41" dirty="0">
                <a:solidFill>
                  <a:srgbClr val="E0D6DE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 </a:t>
            </a:r>
            <a:r>
              <a:rPr lang="en-US" sz="2050" b="1" kern="0" spc="-41" dirty="0">
                <a:solidFill>
                  <a:srgbClr val="E0D6DE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- YouTube </a:t>
            </a:r>
            <a:r>
              <a:rPr lang="uk-UA" sz="2050" b="1" kern="0" spc="-41" dirty="0">
                <a:solidFill>
                  <a:srgbClr val="E0D6DE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канал  </a:t>
            </a:r>
          </a:p>
          <a:p>
            <a:pPr>
              <a:lnSpc>
                <a:spcPts val="2550"/>
              </a:lnSpc>
            </a:pPr>
            <a:r>
              <a:rPr lang="en-US" sz="2050" b="1" kern="0" spc="-41" dirty="0">
                <a:solidFill>
                  <a:srgbClr val="E0D6DE"/>
                </a:solidFill>
                <a:latin typeface="Petrona" pitchFamily="34" charset="0"/>
                <a:ea typeface="Petrona" pitchFamily="34" charset="-122"/>
                <a:cs typeface="Petrona" pitchFamily="34" charset="-120"/>
                <a:hlinkClick r:id="rId6"/>
              </a:rPr>
              <a:t>https://www.youtube.com/@modernteachers</a:t>
            </a:r>
            <a:r>
              <a:rPr lang="en-US" sz="2050" b="1" kern="0" spc="-41" dirty="0">
                <a:solidFill>
                  <a:srgbClr val="E0D6DE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 </a:t>
            </a:r>
            <a:r>
              <a:rPr lang="uk-UA" sz="2050" b="1" kern="0" spc="-41" dirty="0">
                <a:solidFill>
                  <a:srgbClr val="E0D6DE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       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6841331" y="7054275"/>
            <a:ext cx="7086481" cy="8324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uk-UA" sz="1550" kern="0" spc="-32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uk-UA" kern="0" spc="-32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Україномовний контент. </a:t>
            </a:r>
            <a:r>
              <a:rPr lang="ru-RU" kern="0" spc="-32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Професійна</a:t>
            </a:r>
            <a:r>
              <a:rPr lang="ru-RU" kern="0" spc="-32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ru-RU" kern="0" spc="-32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спільнота</a:t>
            </a:r>
            <a:r>
              <a:rPr lang="ru-RU" kern="0" spc="-32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ru-RU" kern="0" spc="-32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вчителів</a:t>
            </a:r>
            <a:r>
              <a:rPr lang="ru-RU" kern="0" spc="-32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 і </a:t>
            </a:r>
            <a:r>
              <a:rPr lang="ru-RU" kern="0" spc="-32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психологів</a:t>
            </a:r>
            <a:r>
              <a:rPr lang="ru-RU" kern="0" spc="-32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ru-RU" kern="0" spc="-32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доповнює</a:t>
            </a:r>
            <a:r>
              <a:rPr lang="ru-RU" kern="0" spc="-32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ru-RU" kern="0" spc="-32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безкоштовний</a:t>
            </a:r>
            <a:r>
              <a:rPr lang="ru-RU" kern="0" spc="-32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 онлайн-курс “</a:t>
            </a:r>
            <a:r>
              <a:rPr lang="ru-RU" kern="0" spc="-32" dirty="0" err="1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Цифровий</a:t>
            </a:r>
            <a:r>
              <a:rPr lang="ru-RU" kern="0" spc="-32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 учитель</a:t>
            </a:r>
            <a:r>
              <a:rPr lang="en-US" kern="0" spc="-32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77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94459" y="213599"/>
            <a:ext cx="11841480" cy="13866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uk-UA" sz="4100" b="1" kern="0" spc="-83" dirty="0">
                <a:solidFill>
                  <a:srgbClr val="FF8AAF"/>
                </a:solidFill>
              </a:rPr>
              <a:t>Дидактична гра </a:t>
            </a:r>
          </a:p>
          <a:p>
            <a:pPr marL="0" indent="0" algn="ctr">
              <a:lnSpc>
                <a:spcPts val="5150"/>
              </a:lnSpc>
              <a:buNone/>
            </a:pPr>
            <a:r>
              <a:rPr lang="uk-UA" sz="4100" b="1" kern="0" spc="-83" dirty="0">
                <a:solidFill>
                  <a:srgbClr val="FF8AAF"/>
                </a:solidFill>
              </a:rPr>
              <a:t>«Професія працівника закладу дошкільної освіти»</a:t>
            </a:r>
            <a:endParaRPr lang="en-US" sz="4100" dirty="0"/>
          </a:p>
        </p:txBody>
      </p:sp>
      <p:sp>
        <p:nvSpPr>
          <p:cNvPr id="3" name="Text 1"/>
          <p:cNvSpPr/>
          <p:nvPr/>
        </p:nvSpPr>
        <p:spPr>
          <a:xfrm>
            <a:off x="714375" y="1722360"/>
            <a:ext cx="13201650" cy="62214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300"/>
              </a:lnSpc>
            </a:pPr>
            <a:r>
              <a:rPr lang="uk-UA" sz="2000" dirty="0">
                <a:solidFill>
                  <a:srgbClr val="DCD7E5"/>
                </a:solidFill>
                <a:cs typeface="Heebo" pitchFamily="34" charset="-120"/>
              </a:rPr>
              <a:t>  </a:t>
            </a:r>
            <a:r>
              <a:rPr lang="uk-UA" sz="2000" b="1" dirty="0">
                <a:solidFill>
                  <a:srgbClr val="DCD7E5"/>
                </a:solidFill>
                <a:cs typeface="Heebo" pitchFamily="34" charset="-120"/>
              </a:rPr>
              <a:t>Мета гри:</a:t>
            </a:r>
            <a:r>
              <a:rPr lang="uk-UA" sz="2000" dirty="0">
                <a:solidFill>
                  <a:srgbClr val="DCD7E5"/>
                </a:solidFill>
                <a:cs typeface="Heebo" pitchFamily="34" charset="-120"/>
              </a:rPr>
              <a:t> </a:t>
            </a:r>
          </a:p>
          <a:p>
            <a:pPr marL="342900" indent="-342900" algn="just">
              <a:lnSpc>
                <a:spcPts val="2300"/>
              </a:lnSpc>
              <a:buFont typeface="Arial" pitchFamily="34" charset="0"/>
              <a:buChar char="•"/>
            </a:pPr>
            <a:r>
              <a:rPr lang="uk-UA" sz="2000" dirty="0">
                <a:solidFill>
                  <a:srgbClr val="DCD7E5"/>
                </a:solidFill>
                <a:cs typeface="Heebo" pitchFamily="34" charset="-120"/>
              </a:rPr>
              <a:t>Розширити уявлення дітей про професії працівників закладу дошкільної освіти.</a:t>
            </a:r>
          </a:p>
          <a:p>
            <a:pPr marL="342900" indent="-342900" algn="just">
              <a:lnSpc>
                <a:spcPts val="2300"/>
              </a:lnSpc>
              <a:buFont typeface="Arial" pitchFamily="34" charset="0"/>
              <a:buChar char="•"/>
            </a:pPr>
            <a:r>
              <a:rPr lang="uk-UA" sz="2000" dirty="0">
                <a:solidFill>
                  <a:srgbClr val="DCD7E5"/>
                </a:solidFill>
                <a:cs typeface="Heebo" pitchFamily="34" charset="-120"/>
              </a:rPr>
              <a:t>Розвивати мовлення, мислення та увагу.</a:t>
            </a:r>
          </a:p>
          <a:p>
            <a:pPr marL="342900" indent="-342900" algn="just">
              <a:lnSpc>
                <a:spcPts val="2300"/>
              </a:lnSpc>
              <a:buFont typeface="Arial" pitchFamily="34" charset="0"/>
              <a:buChar char="•"/>
            </a:pPr>
            <a:r>
              <a:rPr lang="uk-UA" sz="2000" dirty="0">
                <a:solidFill>
                  <a:srgbClr val="DCD7E5"/>
                </a:solidFill>
                <a:cs typeface="Heebo" pitchFamily="34" charset="-120"/>
              </a:rPr>
              <a:t>Формувати повагу до праці дорослих та розуміння ролі кожної професії в дитячому садку.</a:t>
            </a:r>
          </a:p>
          <a:p>
            <a:pPr algn="ctr">
              <a:lnSpc>
                <a:spcPts val="2300"/>
              </a:lnSpc>
            </a:pPr>
            <a:r>
              <a:rPr lang="uk-UA" sz="2000" b="1" dirty="0">
                <a:solidFill>
                  <a:srgbClr val="DCD7E5"/>
                </a:solidFill>
                <a:cs typeface="Heebo" pitchFamily="34" charset="-120"/>
              </a:rPr>
              <a:t>Хід гри:</a:t>
            </a:r>
          </a:p>
          <a:p>
            <a:pPr algn="just">
              <a:lnSpc>
                <a:spcPts val="2300"/>
              </a:lnSpc>
            </a:pPr>
            <a:r>
              <a:rPr lang="uk-UA" sz="2000" b="1" dirty="0">
                <a:solidFill>
                  <a:srgbClr val="DCD7E5"/>
                </a:solidFill>
                <a:cs typeface="Heebo" pitchFamily="34" charset="-120"/>
              </a:rPr>
              <a:t>Підготовка: </a:t>
            </a:r>
            <a:r>
              <a:rPr lang="uk-UA" sz="2000" dirty="0">
                <a:solidFill>
                  <a:srgbClr val="DCD7E5"/>
                </a:solidFill>
                <a:cs typeface="Heebo" pitchFamily="34" charset="-120"/>
              </a:rPr>
              <a:t>Дітям показують ілюстрації із зображенням різних працівників дитячого садка (вихователь, помічник вихователя, кухар, медична сестра тощо). Кожне зображення повинне бути яскравим та чітким, щоб діти легко розпізнали працівника.</a:t>
            </a:r>
          </a:p>
          <a:p>
            <a:pPr algn="just">
              <a:lnSpc>
                <a:spcPts val="2300"/>
              </a:lnSpc>
            </a:pPr>
            <a:r>
              <a:rPr lang="uk-UA" sz="2000" b="1" dirty="0">
                <a:solidFill>
                  <a:srgbClr val="DCD7E5"/>
                </a:solidFill>
                <a:cs typeface="Heebo" pitchFamily="34" charset="-120"/>
              </a:rPr>
              <a:t>Опис гри:</a:t>
            </a:r>
          </a:p>
          <a:p>
            <a:pPr marL="342900" indent="-342900" algn="just">
              <a:lnSpc>
                <a:spcPts val="2300"/>
              </a:lnSpc>
              <a:buFont typeface="Arial" pitchFamily="34" charset="0"/>
              <a:buChar char="•"/>
            </a:pPr>
            <a:r>
              <a:rPr lang="uk-UA" sz="2000" dirty="0">
                <a:solidFill>
                  <a:srgbClr val="DCD7E5"/>
                </a:solidFill>
                <a:cs typeface="Heebo" pitchFamily="34" charset="-120"/>
              </a:rPr>
              <a:t>Ведучий (вихователь) показує дітям одну з ілюстрацій та запитує: "Хто це?" або "Як називається професія цієї людини?«</a:t>
            </a:r>
          </a:p>
          <a:p>
            <a:pPr marL="342900" indent="-342900" algn="just">
              <a:lnSpc>
                <a:spcPts val="2300"/>
              </a:lnSpc>
              <a:buFont typeface="Arial" pitchFamily="34" charset="0"/>
              <a:buChar char="•"/>
            </a:pPr>
            <a:r>
              <a:rPr lang="uk-UA" sz="2000" dirty="0">
                <a:solidFill>
                  <a:srgbClr val="DCD7E5"/>
                </a:solidFill>
                <a:cs typeface="Heebo" pitchFamily="34" charset="-120"/>
              </a:rPr>
              <a:t>Діти мають вгадати і назвати професію.</a:t>
            </a:r>
          </a:p>
          <a:p>
            <a:pPr marL="342900" indent="-342900" algn="just">
              <a:lnSpc>
                <a:spcPts val="2300"/>
              </a:lnSpc>
              <a:buFont typeface="Arial" pitchFamily="34" charset="0"/>
              <a:buChar char="•"/>
            </a:pPr>
            <a:r>
              <a:rPr lang="uk-UA" sz="2000" dirty="0">
                <a:solidFill>
                  <a:srgbClr val="DCD7E5"/>
                </a:solidFill>
                <a:cs typeface="Heebo" pitchFamily="34" charset="-120"/>
              </a:rPr>
              <a:t>Після правильного або неправильного відповіді ведучий розповідає про особливості роботи цього працівника: "Це вихователь. Вона/він навчає і доглядає за дітьми", "Це кухар — він готує смачну їжу для дітей" і т.д.</a:t>
            </a:r>
          </a:p>
          <a:p>
            <a:pPr algn="just">
              <a:lnSpc>
                <a:spcPts val="2300"/>
              </a:lnSpc>
            </a:pPr>
            <a:r>
              <a:rPr lang="uk-UA" sz="2000" b="1" dirty="0">
                <a:solidFill>
                  <a:srgbClr val="DCD7E5"/>
                </a:solidFill>
                <a:cs typeface="Heebo" pitchFamily="34" charset="-120"/>
              </a:rPr>
              <a:t>Завдання для дітей:</a:t>
            </a:r>
            <a:r>
              <a:rPr lang="uk-UA" sz="2000" dirty="0">
                <a:solidFill>
                  <a:srgbClr val="DCD7E5"/>
                </a:solidFill>
                <a:cs typeface="Heebo" pitchFamily="34" charset="-120"/>
              </a:rPr>
              <a:t> </a:t>
            </a:r>
          </a:p>
          <a:p>
            <a:pPr marL="342900" indent="-342900" algn="just">
              <a:lnSpc>
                <a:spcPts val="2300"/>
              </a:lnSpc>
              <a:buFont typeface="Arial" pitchFamily="34" charset="0"/>
              <a:buChar char="•"/>
            </a:pPr>
            <a:r>
              <a:rPr lang="uk-UA" sz="2000" dirty="0">
                <a:solidFill>
                  <a:srgbClr val="DCD7E5"/>
                </a:solidFill>
                <a:cs typeface="Heebo" pitchFamily="34" charset="-120"/>
              </a:rPr>
              <a:t>Після того, як професію названо, можна запропонувати дітям зіграти у "рольову гру", уявляючи себе на місці цього працівника. Наприклад, вихователь: "Як би ти привітався з дітьми зранку?", або кухар: "Що б ти приготував на обід?«</a:t>
            </a:r>
          </a:p>
          <a:p>
            <a:pPr marL="342900" indent="-342900" algn="just">
              <a:lnSpc>
                <a:spcPts val="2300"/>
              </a:lnSpc>
              <a:buFont typeface="Arial" pitchFamily="34" charset="0"/>
              <a:buChar char="•"/>
            </a:pPr>
            <a:r>
              <a:rPr lang="uk-UA" sz="2000" dirty="0">
                <a:solidFill>
                  <a:srgbClr val="DCD7E5"/>
                </a:solidFill>
                <a:cs typeface="Heebo" pitchFamily="34" charset="-120"/>
              </a:rPr>
              <a:t>Для закріплення можна роздати дітям прості завдання: розмалювати відповідні зображення або скласти </a:t>
            </a:r>
            <a:r>
              <a:rPr lang="uk-UA" sz="2000" dirty="0" err="1">
                <a:solidFill>
                  <a:srgbClr val="DCD7E5"/>
                </a:solidFill>
                <a:cs typeface="Heebo" pitchFamily="34" charset="-120"/>
              </a:rPr>
              <a:t>пазли</a:t>
            </a:r>
            <a:r>
              <a:rPr lang="uk-UA" sz="2000" dirty="0">
                <a:solidFill>
                  <a:srgbClr val="DCD7E5"/>
                </a:solidFill>
                <a:cs typeface="Heebo" pitchFamily="34" charset="-120"/>
              </a:rPr>
              <a:t> із зображенням працівників. </a:t>
            </a:r>
          </a:p>
          <a:p>
            <a:pPr algn="just">
              <a:lnSpc>
                <a:spcPts val="2300"/>
              </a:lnSpc>
            </a:pPr>
            <a:r>
              <a:rPr lang="uk-UA" sz="2000" b="1" dirty="0">
                <a:solidFill>
                  <a:srgbClr val="DCD7E5"/>
                </a:solidFill>
                <a:cs typeface="Heebo" pitchFamily="34" charset="-120"/>
              </a:rPr>
              <a:t>Заключна частина: </a:t>
            </a:r>
            <a:r>
              <a:rPr lang="uk-UA" sz="2000" dirty="0">
                <a:solidFill>
                  <a:srgbClr val="DCD7E5"/>
                </a:solidFill>
                <a:cs typeface="Heebo" pitchFamily="34" charset="-120"/>
              </a:rPr>
              <a:t>В кінці гри ведучий підсумовує: "Сьогодні ми дізналися про професії людей, які працюють в дитячому садку і допомагають робити наш день цікавим та безпечним!"    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3582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0"/>
            <a:ext cx="82296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0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0"/>
            <a:ext cx="82296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9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0"/>
            <a:ext cx="82296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2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956" y="0"/>
            <a:ext cx="8218488" cy="821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901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92829" y="564236"/>
            <a:ext cx="8863251" cy="17930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700"/>
              </a:lnSpc>
              <a:buNone/>
            </a:pPr>
            <a:r>
              <a:rPr lang="en-US" sz="3600" b="1" dirty="0">
                <a:solidFill>
                  <a:srgbClr val="FF99FF"/>
                </a:solidFill>
                <a:latin typeface="Petrona" charset="0"/>
                <a:ea typeface="Montserrat" pitchFamily="34" charset="-122"/>
                <a:cs typeface="Montserrat" pitchFamily="34" charset="-120"/>
              </a:rPr>
              <a:t>Приклади використання штучного інтелекту в </a:t>
            </a:r>
            <a:r>
              <a:rPr lang="en-US" sz="3600" b="1" dirty="0" err="1">
                <a:solidFill>
                  <a:srgbClr val="FF99FF"/>
                </a:solidFill>
                <a:latin typeface="Petrona" charset="0"/>
                <a:ea typeface="Montserrat" pitchFamily="34" charset="-122"/>
                <a:cs typeface="Montserrat" pitchFamily="34" charset="-120"/>
              </a:rPr>
              <a:t>дошкільній</a:t>
            </a:r>
            <a:r>
              <a:rPr lang="en-US" sz="3600" b="1" dirty="0">
                <a:solidFill>
                  <a:srgbClr val="FF99FF"/>
                </a:solidFill>
                <a:latin typeface="Petrona" charset="0"/>
                <a:ea typeface="Montserrat" pitchFamily="34" charset="-122"/>
                <a:cs typeface="Montserrat" pitchFamily="34" charset="-120"/>
              </a:rPr>
              <a:t> освіті</a:t>
            </a:r>
            <a:endParaRPr lang="en-US" sz="3600" b="1" dirty="0">
              <a:solidFill>
                <a:srgbClr val="FF99FF"/>
              </a:solidFill>
              <a:latin typeface="Petrona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102906" y="2186940"/>
            <a:ext cx="7805261" cy="611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ШІ може бути використаний для створення інтерактивних ігрових програм, персоналізованих навчальних матеріалів та інструментів для оцінки розвитку дитини.</a:t>
            </a:r>
            <a:endParaRPr lang="en-US" sz="2000" dirty="0"/>
          </a:p>
        </p:txBody>
      </p:sp>
      <p:sp>
        <p:nvSpPr>
          <p:cNvPr id="5" name="Shape 2"/>
          <p:cNvSpPr/>
          <p:nvPr/>
        </p:nvSpPr>
        <p:spPr>
          <a:xfrm>
            <a:off x="6155769" y="3686175"/>
            <a:ext cx="430292" cy="430292"/>
          </a:xfrm>
          <a:prstGeom prst="roundRect">
            <a:avLst>
              <a:gd name="adj" fmla="val 1867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319123" y="3757851"/>
            <a:ext cx="103584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250" dirty="0"/>
          </a:p>
        </p:txBody>
      </p:sp>
      <p:sp>
        <p:nvSpPr>
          <p:cNvPr id="7" name="Text 4"/>
          <p:cNvSpPr/>
          <p:nvPr/>
        </p:nvSpPr>
        <p:spPr>
          <a:xfrm>
            <a:off x="6777276" y="3686175"/>
            <a:ext cx="2390894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Інтерактивні ігри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6777276" y="4099679"/>
            <a:ext cx="3185517" cy="12234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6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Ігри з ШІ можуть навчати дітей основам математики, мови та логіки через захоплюючі ігрові завдання.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10154007" y="3686175"/>
            <a:ext cx="430292" cy="430292"/>
          </a:xfrm>
          <a:prstGeom prst="roundRect">
            <a:avLst>
              <a:gd name="adj" fmla="val 1867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0287595" y="3757851"/>
            <a:ext cx="162997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250" dirty="0"/>
          </a:p>
        </p:txBody>
      </p:sp>
      <p:sp>
        <p:nvSpPr>
          <p:cNvPr id="11" name="Text 8"/>
          <p:cNvSpPr/>
          <p:nvPr/>
        </p:nvSpPr>
        <p:spPr>
          <a:xfrm>
            <a:off x="10775513" y="3686175"/>
            <a:ext cx="3185517" cy="597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Персоналізоване навчання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10775513" y="4398526"/>
            <a:ext cx="3185517" cy="12234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6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ШІ може адаптувати навчальний контент до індивідуальних потреб кожної дитини, надаючи їм відповідну допомогу.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155769" y="6028373"/>
            <a:ext cx="430292" cy="430292"/>
          </a:xfrm>
          <a:prstGeom prst="roundRect">
            <a:avLst>
              <a:gd name="adj" fmla="val 1867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289953" y="6100048"/>
            <a:ext cx="161806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250" dirty="0"/>
          </a:p>
        </p:txBody>
      </p:sp>
      <p:sp>
        <p:nvSpPr>
          <p:cNvPr id="15" name="Text 12"/>
          <p:cNvSpPr/>
          <p:nvPr/>
        </p:nvSpPr>
        <p:spPr>
          <a:xfrm>
            <a:off x="6777276" y="6028373"/>
            <a:ext cx="2451021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Роботи-наставники</a:t>
            </a:r>
            <a:endParaRPr lang="en-US" sz="1850" dirty="0"/>
          </a:p>
        </p:txBody>
      </p:sp>
      <p:sp>
        <p:nvSpPr>
          <p:cNvPr id="16" name="Text 13"/>
          <p:cNvSpPr/>
          <p:nvPr/>
        </p:nvSpPr>
        <p:spPr>
          <a:xfrm>
            <a:off x="6777276" y="6441877"/>
            <a:ext cx="3185517" cy="12234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6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Роботи з ШІ можуть служити наставниками для дітей, надаючи їм індивідуальну підтримку та допомогу в навчанні.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10154007" y="6028373"/>
            <a:ext cx="430292" cy="430292"/>
          </a:xfrm>
          <a:prstGeom prst="roundRect">
            <a:avLst>
              <a:gd name="adj" fmla="val 1867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10274260" y="6100048"/>
            <a:ext cx="189667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2250" dirty="0"/>
          </a:p>
        </p:txBody>
      </p:sp>
      <p:sp>
        <p:nvSpPr>
          <p:cNvPr id="19" name="Text 16"/>
          <p:cNvSpPr/>
          <p:nvPr/>
        </p:nvSpPr>
        <p:spPr>
          <a:xfrm>
            <a:off x="10775513" y="6028373"/>
            <a:ext cx="2390894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Аналіз даних</a:t>
            </a:r>
            <a:endParaRPr lang="en-US" sz="1850" dirty="0"/>
          </a:p>
        </p:txBody>
      </p:sp>
      <p:sp>
        <p:nvSpPr>
          <p:cNvPr id="20" name="Text 17"/>
          <p:cNvSpPr/>
          <p:nvPr/>
        </p:nvSpPr>
        <p:spPr>
          <a:xfrm>
            <a:off x="10775513" y="6441877"/>
            <a:ext cx="3185517" cy="12234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6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ШІ може аналізувати дані про розвиток дитини, допомагаючи вихователям виявляти її сильні сторони та потреби.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0"/>
            <a:ext cx="82296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1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0"/>
            <a:ext cx="82296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2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0"/>
            <a:ext cx="82296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2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0"/>
            <a:ext cx="82296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7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0"/>
            <a:ext cx="82296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8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0"/>
            <a:ext cx="82296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8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542824"/>
            <a:ext cx="7975044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b="1" kern="0" spc="-94" dirty="0" err="1">
                <a:solidFill>
                  <a:srgbClr val="FF8AAF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Виснов</a:t>
            </a:r>
            <a:r>
              <a:rPr lang="uk-UA" sz="4650" b="1" kern="0" spc="-94" dirty="0" err="1">
                <a:solidFill>
                  <a:srgbClr val="FF8AAF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ки</a:t>
            </a:r>
            <a:r>
              <a:rPr lang="en-US" sz="4650" b="1" kern="0" spc="-94" dirty="0">
                <a:solidFill>
                  <a:srgbClr val="FF8AAF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 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793789" y="4558664"/>
            <a:ext cx="13042821" cy="30308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Штучний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інтелект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відкриває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для нас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нові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горизонти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у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дошкільній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освіті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Використання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інноваційних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технологій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може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зробити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навчальний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процес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більш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ефективним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індивідуалізованим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і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цікавим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для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дітей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Але для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цього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потрібно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не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лише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використовувати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новітні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рішення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а й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забезпечити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підготовку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кадрів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та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відповідні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умови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для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їх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впровадження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</a:p>
          <a:p>
            <a:pPr>
              <a:lnSpc>
                <a:spcPts val="2850"/>
              </a:lnSpc>
            </a:pP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Важливо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пам'ятати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що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ШІ не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може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замінити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живого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спілкування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з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вихователем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та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взаємодію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з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іншими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дітьми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ШІ –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це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лише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інструмент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який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допомагає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нам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досягти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кращих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результатів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</a:p>
          <a:p>
            <a:pPr>
              <a:lnSpc>
                <a:spcPts val="2850"/>
              </a:lnSpc>
            </a:pP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ШІ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може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стати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цінним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інструментом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для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вчителів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та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батьків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які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хочуть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покращити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дошкільну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освіту,але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важливо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використовувати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його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з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обережністю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та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відповідальністю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забезпечуючи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безпеку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та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конфіденційність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1750" kern="0" spc="-36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дітей</a:t>
            </a:r>
            <a:r>
              <a:rPr lang="ru-RU" sz="1750" kern="0" spc="-3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342198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68730" y="820857"/>
            <a:ext cx="894969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4100" b="1" dirty="0">
                <a:solidFill>
                  <a:srgbClr val="FF99FF"/>
                </a:solidFill>
              </a:rPr>
              <a:t>Використані </a:t>
            </a:r>
            <a:r>
              <a:rPr lang="uk-UA" sz="4100" b="1" dirty="0" err="1">
                <a:solidFill>
                  <a:srgbClr val="FF99FF"/>
                </a:solidFill>
              </a:rPr>
              <a:t>інтернет-джерела</a:t>
            </a:r>
            <a:r>
              <a:rPr lang="uk-UA" sz="4100" b="1" dirty="0">
                <a:solidFill>
                  <a:srgbClr val="FF99FF"/>
                </a:solidFill>
              </a:rPr>
              <a:t>:</a:t>
            </a:r>
            <a:endParaRPr lang="ru-RU" sz="4100" b="1" dirty="0">
              <a:solidFill>
                <a:srgbClr val="FF99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730" y="1936750"/>
            <a:ext cx="5000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730" y="3136900"/>
            <a:ext cx="4937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729" y="5665629"/>
            <a:ext cx="4937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38642" y="1845194"/>
            <a:ext cx="8654498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50"/>
              </a:lnSpc>
            </a:pPr>
            <a:r>
              <a:rPr lang="en-US" sz="2400" dirty="0">
                <a:solidFill>
                  <a:srgbClr val="FFFFFF"/>
                </a:solidFill>
                <a:ea typeface="Nunito" pitchFamily="34" charset="-122"/>
                <a:cs typeface="Nunito" pitchFamily="34" charset="-120"/>
                <a:hlinkClick r:id="rId5"/>
              </a:rPr>
              <a:t>[https://chatgpt.com/g/g-mzFm1dKjW-chat-gpt?oai-dm=1</a:t>
            </a:r>
            <a:r>
              <a:rPr lang="en-US" sz="2400" dirty="0">
                <a:solidFill>
                  <a:srgbClr val="FFFFFF"/>
                </a:solidFill>
                <a:ea typeface="Nunito" pitchFamily="34" charset="-122"/>
                <a:cs typeface="Nunito" pitchFamily="34" charset="-120"/>
              </a:rPr>
              <a:t>]</a:t>
            </a:r>
            <a:r>
              <a:rPr lang="uk-UA" sz="2400" dirty="0">
                <a:solidFill>
                  <a:srgbClr val="FFFFFF"/>
                </a:solidFill>
                <a:ea typeface="Nunito" pitchFamily="34" charset="-122"/>
                <a:cs typeface="Nunito" pitchFamily="34" charset="-120"/>
              </a:rPr>
              <a:t>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250630" y="1722390"/>
            <a:ext cx="2542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FF"/>
                </a:solidFill>
                <a:latin typeface="Montserrat" charset="0"/>
                <a:ea typeface="Nunito" pitchFamily="34" charset="-122"/>
                <a:cs typeface="Nunito" pitchFamily="34" charset="-120"/>
              </a:rPr>
              <a:t>Chat-GPT</a:t>
            </a:r>
            <a:r>
              <a:rPr lang="uk-UA" sz="3600" b="1" dirty="0">
                <a:solidFill>
                  <a:srgbClr val="FFFFFF"/>
                </a:solidFill>
                <a:latin typeface="Montserrat" charset="0"/>
                <a:ea typeface="Nunito" pitchFamily="34" charset="-122"/>
                <a:cs typeface="Nunito" pitchFamily="34" charset="-120"/>
              </a:rPr>
              <a:t> </a:t>
            </a:r>
            <a:endParaRPr lang="ru-RU" sz="3600" dirty="0"/>
          </a:p>
        </p:txBody>
      </p:sp>
      <p:sp>
        <p:nvSpPr>
          <p:cNvPr id="11" name="Shape 9"/>
          <p:cNvSpPr/>
          <p:nvPr/>
        </p:nvSpPr>
        <p:spPr>
          <a:xfrm>
            <a:off x="1268729" y="4416266"/>
            <a:ext cx="471488" cy="471488"/>
          </a:xfrm>
          <a:prstGeom prst="roundRect">
            <a:avLst>
              <a:gd name="adj" fmla="val 66676"/>
            </a:avLst>
          </a:prstGeom>
          <a:solidFill>
            <a:srgbClr val="00002E"/>
          </a:solidFill>
          <a:ln w="22860">
            <a:solidFill>
              <a:srgbClr val="DD785E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250630" y="3145902"/>
            <a:ext cx="1935145" cy="4757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750"/>
              </a:lnSpc>
            </a:pPr>
            <a:r>
              <a:rPr lang="en-US" sz="3600" b="1" dirty="0">
                <a:solidFill>
                  <a:srgbClr val="FFFFFF"/>
                </a:solidFill>
                <a:latin typeface="Montserrat" charset="0"/>
                <a:ea typeface="Nunito" pitchFamily="34" charset="-122"/>
              </a:rPr>
              <a:t>Gemini</a:t>
            </a:r>
            <a:r>
              <a:rPr lang="uk-UA" b="1" dirty="0">
                <a:solidFill>
                  <a:srgbClr val="FFFFFF"/>
                </a:solidFill>
                <a:latin typeface="Montserrat" charset="0"/>
                <a:ea typeface="Nunito" pitchFamily="34" charset="-122"/>
              </a:rPr>
              <a:t> </a:t>
            </a:r>
            <a:endParaRPr lang="uk-UA" sz="3600" b="1" dirty="0">
              <a:solidFill>
                <a:srgbClr val="FFFFFF"/>
              </a:solidFill>
              <a:latin typeface="Montserrat" charset="0"/>
              <a:ea typeface="Nunito" pitchFamily="34" charset="-12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57700" y="3054012"/>
            <a:ext cx="73152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ea typeface="Nunito" pitchFamily="34" charset="-122"/>
                <a:hlinkClick r:id="rId6"/>
              </a:rPr>
              <a:t>https://gemini.google.com/?hl=uk</a:t>
            </a:r>
            <a:r>
              <a:rPr lang="en-US" sz="2400" dirty="0">
                <a:solidFill>
                  <a:srgbClr val="FFFFFF"/>
                </a:solidFill>
                <a:ea typeface="Nunito" pitchFamily="34" charset="-122"/>
              </a:rPr>
              <a:t> </a:t>
            </a:r>
            <a:endParaRPr lang="uk-UA" sz="2400" dirty="0">
              <a:solidFill>
                <a:srgbClr val="FFFFFF"/>
              </a:solidFill>
              <a:ea typeface="Nunito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50630" y="4400616"/>
            <a:ext cx="3188693" cy="4757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750"/>
              </a:lnSpc>
            </a:pPr>
            <a:r>
              <a:rPr lang="en-US" sz="3600" b="1" dirty="0" err="1">
                <a:solidFill>
                  <a:srgbClr val="FFFFFF"/>
                </a:solidFill>
                <a:latin typeface="Montserrat" charset="0"/>
              </a:rPr>
              <a:t>Gamma.app</a:t>
            </a:r>
            <a:r>
              <a:rPr lang="uk-UA" sz="3600" b="1" dirty="0">
                <a:solidFill>
                  <a:srgbClr val="FFFFFF"/>
                </a:solidFill>
                <a:latin typeface="Montserrat" charset="0"/>
              </a:rPr>
              <a:t> </a:t>
            </a:r>
            <a:endParaRPr lang="en-US" sz="3600" b="1" dirty="0">
              <a:solidFill>
                <a:srgbClr val="FFFFFF"/>
              </a:solidFill>
              <a:latin typeface="Montserrat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15654" y="4382042"/>
            <a:ext cx="2798715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750"/>
              </a:lnSpc>
            </a:pPr>
            <a:r>
              <a:rPr lang="en-US" sz="2400" dirty="0">
                <a:hlinkClick r:id="rId7"/>
              </a:rPr>
              <a:t>https://gamma.app/</a:t>
            </a:r>
            <a:r>
              <a:rPr lang="en-US" sz="2400" dirty="0"/>
              <a:t>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05980" y="5681652"/>
            <a:ext cx="64134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>
                <a:hlinkClick r:id="rId8"/>
              </a:rPr>
              <a:t>https://www.bing.com/images/create?setlang=ua</a:t>
            </a:r>
            <a:endParaRPr lang="ru-RU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2320290" y="5589319"/>
            <a:ext cx="1409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" charset="0"/>
              </a:rPr>
              <a:t>Bing </a:t>
            </a:r>
            <a:endParaRPr lang="ru-RU" sz="3600" b="1" dirty="0">
              <a:solidFill>
                <a:schemeClr val="bg1"/>
              </a:solidFill>
              <a:latin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05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39101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9488" y="2917031"/>
            <a:ext cx="13291423" cy="11956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700"/>
              </a:lnSpc>
              <a:buNone/>
            </a:pP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601134" y="4093368"/>
            <a:ext cx="13291423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uk-UA" sz="280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Дуже актуальним є в</a:t>
            </a:r>
            <a:r>
              <a:rPr lang="en-US" sz="2800" dirty="0" err="1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провадження</a:t>
            </a:r>
            <a:r>
              <a:rPr lang="en-US" sz="280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ШІ</a:t>
            </a:r>
            <a:r>
              <a:rPr lang="uk-UA" sz="280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</a:t>
            </a:r>
            <a:r>
              <a:rPr lang="ru-RU" sz="2800" dirty="0" err="1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під</a:t>
            </a:r>
            <a:r>
              <a:rPr lang="ru-RU" sz="280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час </a:t>
            </a:r>
            <a:r>
              <a:rPr lang="ru-RU" sz="2800" dirty="0" err="1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здійснення</a:t>
            </a:r>
            <a:r>
              <a:rPr lang="ru-RU" sz="280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</a:t>
            </a:r>
            <a:r>
              <a:rPr lang="ru-RU" sz="2800" dirty="0" err="1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навчання</a:t>
            </a:r>
            <a:r>
              <a:rPr lang="ru-RU" sz="280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в </a:t>
            </a:r>
            <a:r>
              <a:rPr lang="ru-RU" sz="2800" dirty="0" err="1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різних</a:t>
            </a:r>
            <a:r>
              <a:rPr lang="ru-RU" sz="280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формах.</a:t>
            </a:r>
          </a:p>
          <a:p>
            <a:pPr marL="0" indent="0">
              <a:lnSpc>
                <a:spcPts val="2400"/>
              </a:lnSpc>
              <a:buNone/>
            </a:pPr>
            <a:r>
              <a:rPr lang="en-US" sz="280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</a:t>
            </a:r>
            <a:endParaRPr lang="en-US" sz="2800" dirty="0"/>
          </a:p>
        </p:txBody>
      </p:sp>
      <p:sp>
        <p:nvSpPr>
          <p:cNvPr id="5" name="Shape 2"/>
          <p:cNvSpPr/>
          <p:nvPr/>
        </p:nvSpPr>
        <p:spPr>
          <a:xfrm>
            <a:off x="669488" y="4722971"/>
            <a:ext cx="13291423" cy="22860"/>
          </a:xfrm>
          <a:prstGeom prst="roundRect">
            <a:avLst>
              <a:gd name="adj" fmla="val 351446"/>
            </a:avLst>
          </a:prstGeom>
          <a:solidFill>
            <a:srgbClr val="4A2C85"/>
          </a:solidFill>
          <a:ln/>
        </p:spPr>
      </p:sp>
      <p:sp>
        <p:nvSpPr>
          <p:cNvPr id="6" name="Shape 3"/>
          <p:cNvSpPr/>
          <p:nvPr/>
        </p:nvSpPr>
        <p:spPr>
          <a:xfrm>
            <a:off x="2809518" y="4956096"/>
            <a:ext cx="22860" cy="669488"/>
          </a:xfrm>
          <a:prstGeom prst="roundRect">
            <a:avLst>
              <a:gd name="adj" fmla="val 351446"/>
            </a:avLst>
          </a:prstGeom>
          <a:solidFill>
            <a:srgbClr val="4A2C85"/>
          </a:solidFill>
          <a:ln/>
        </p:spPr>
      </p:sp>
      <p:sp>
        <p:nvSpPr>
          <p:cNvPr id="7" name="Shape 4"/>
          <p:cNvSpPr/>
          <p:nvPr/>
        </p:nvSpPr>
        <p:spPr>
          <a:xfrm>
            <a:off x="2605802" y="4535210"/>
            <a:ext cx="430292" cy="430292"/>
          </a:xfrm>
          <a:prstGeom prst="roundRect">
            <a:avLst>
              <a:gd name="adj" fmla="val 1867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2769156" y="4606885"/>
            <a:ext cx="103584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250" dirty="0"/>
          </a:p>
        </p:txBody>
      </p:sp>
      <p:sp>
        <p:nvSpPr>
          <p:cNvPr id="9" name="Text 6"/>
          <p:cNvSpPr/>
          <p:nvPr/>
        </p:nvSpPr>
        <p:spPr>
          <a:xfrm>
            <a:off x="1677233" y="5649762"/>
            <a:ext cx="2391013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uk-UA" sz="2800" dirty="0">
                <a:solidFill>
                  <a:srgbClr val="DCD7E5"/>
                </a:solidFill>
                <a:latin typeface="Montserrat" pitchFamily="34" charset="0"/>
              </a:rPr>
              <a:t>Дистанційне навчання </a:t>
            </a:r>
            <a:endParaRPr lang="en-US" sz="2800" dirty="0"/>
          </a:p>
        </p:txBody>
      </p:sp>
      <p:sp>
        <p:nvSpPr>
          <p:cNvPr id="10" name="Text 7"/>
          <p:cNvSpPr/>
          <p:nvPr/>
        </p:nvSpPr>
        <p:spPr>
          <a:xfrm>
            <a:off x="445770" y="6271498"/>
            <a:ext cx="4380873" cy="1644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32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Віртуальні</a:t>
            </a:r>
            <a:r>
              <a:rPr lang="ru-RU" sz="32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</a:t>
            </a:r>
            <a:r>
              <a:rPr lang="ru-RU" sz="32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помічники</a:t>
            </a:r>
            <a:r>
              <a:rPr lang="ru-RU" sz="32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32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Інтерактивні</a:t>
            </a:r>
            <a:r>
              <a:rPr lang="ru-RU" sz="32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</a:t>
            </a:r>
            <a:r>
              <a:rPr lang="ru-RU" sz="32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навчальні</a:t>
            </a:r>
            <a:r>
              <a:rPr lang="ru-RU" sz="32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</a:t>
            </a:r>
            <a:r>
              <a:rPr lang="ru-RU" sz="32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платформи</a:t>
            </a:r>
            <a:endParaRPr lang="ru-RU" sz="3200" dirty="0">
              <a:solidFill>
                <a:srgbClr val="DCD7E5"/>
              </a:solidFill>
              <a:ea typeface="Heebo" pitchFamily="34" charset="-122"/>
              <a:cs typeface="Heebo" pitchFamily="34" charset="-12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303651" y="4956096"/>
            <a:ext cx="22860" cy="669488"/>
          </a:xfrm>
          <a:prstGeom prst="roundRect">
            <a:avLst>
              <a:gd name="adj" fmla="val 351446"/>
            </a:avLst>
          </a:prstGeom>
          <a:solidFill>
            <a:srgbClr val="4A2C85"/>
          </a:solidFill>
          <a:ln/>
        </p:spPr>
      </p:sp>
      <p:sp>
        <p:nvSpPr>
          <p:cNvPr id="12" name="Shape 9"/>
          <p:cNvSpPr/>
          <p:nvPr/>
        </p:nvSpPr>
        <p:spPr>
          <a:xfrm>
            <a:off x="7099935" y="4535210"/>
            <a:ext cx="430292" cy="430292"/>
          </a:xfrm>
          <a:prstGeom prst="roundRect">
            <a:avLst>
              <a:gd name="adj" fmla="val 1867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7233523" y="4606885"/>
            <a:ext cx="162997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250" dirty="0"/>
          </a:p>
        </p:txBody>
      </p:sp>
      <p:sp>
        <p:nvSpPr>
          <p:cNvPr id="14" name="Text 11"/>
          <p:cNvSpPr/>
          <p:nvPr/>
        </p:nvSpPr>
        <p:spPr>
          <a:xfrm>
            <a:off x="6201013" y="5616892"/>
            <a:ext cx="2391013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uk-UA" sz="2800" dirty="0">
                <a:solidFill>
                  <a:srgbClr val="DCD7E5"/>
                </a:solidFill>
                <a:latin typeface="Montserrat" pitchFamily="34" charset="0"/>
              </a:rPr>
              <a:t>Змішане навчання</a:t>
            </a:r>
            <a:endParaRPr lang="en-US" sz="2800" dirty="0"/>
          </a:p>
        </p:txBody>
      </p:sp>
      <p:sp>
        <p:nvSpPr>
          <p:cNvPr id="15" name="Text 12"/>
          <p:cNvSpPr/>
          <p:nvPr/>
        </p:nvSpPr>
        <p:spPr>
          <a:xfrm>
            <a:off x="5124584" y="6174580"/>
            <a:ext cx="4380873" cy="12244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400"/>
              </a:lnSpc>
              <a:buFont typeface="Wingdings" pitchFamily="2" charset="2"/>
              <a:buChar char="§"/>
            </a:pPr>
            <a:r>
              <a:rPr lang="ru-RU" sz="24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Ігрові</a:t>
            </a:r>
            <a:r>
              <a:rPr lang="ru-RU" sz="24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</a:t>
            </a:r>
            <a:r>
              <a:rPr lang="ru-RU" sz="24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додатки</a:t>
            </a:r>
            <a:r>
              <a:rPr lang="ru-RU" sz="24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на </a:t>
            </a:r>
            <a:r>
              <a:rPr lang="ru-RU" sz="24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основі</a:t>
            </a:r>
            <a:r>
              <a:rPr lang="ru-RU" sz="24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ШІ</a:t>
            </a:r>
            <a:endParaRPr lang="uk-UA" sz="2400" dirty="0"/>
          </a:p>
          <a:p>
            <a:pPr marL="285750" indent="-285750">
              <a:lnSpc>
                <a:spcPts val="2400"/>
              </a:lnSpc>
              <a:buFont typeface="Wingdings" pitchFamily="2" charset="2"/>
              <a:buChar char="§"/>
            </a:pPr>
            <a:r>
              <a:rPr lang="ru-RU" sz="24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Платформи</a:t>
            </a:r>
            <a:r>
              <a:rPr lang="ru-RU" sz="24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на </a:t>
            </a:r>
            <a:r>
              <a:rPr lang="ru-RU" sz="24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основі</a:t>
            </a:r>
            <a:r>
              <a:rPr lang="ru-RU" sz="24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ШІ </a:t>
            </a:r>
            <a:r>
              <a:rPr lang="ru-RU" sz="24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відстежують</a:t>
            </a:r>
            <a:r>
              <a:rPr lang="ru-RU" sz="24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</a:t>
            </a:r>
            <a:r>
              <a:rPr lang="ru-RU" sz="24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успіхи</a:t>
            </a:r>
            <a:r>
              <a:rPr lang="ru-RU" sz="24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</a:t>
            </a:r>
            <a:r>
              <a:rPr lang="ru-RU" sz="24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дитини</a:t>
            </a:r>
            <a:r>
              <a:rPr lang="ru-RU" sz="24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та </a:t>
            </a:r>
            <a:r>
              <a:rPr lang="ru-RU" sz="24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адаптують</a:t>
            </a:r>
            <a:r>
              <a:rPr lang="ru-RU" sz="24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</a:t>
            </a:r>
            <a:r>
              <a:rPr lang="ru-RU" sz="24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завдання</a:t>
            </a:r>
            <a:r>
              <a:rPr lang="ru-RU" sz="24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</a:t>
            </a:r>
            <a:r>
              <a:rPr lang="ru-RU" sz="24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під</a:t>
            </a:r>
            <a:r>
              <a:rPr lang="ru-RU" sz="24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</a:t>
            </a:r>
            <a:r>
              <a:rPr lang="ru-RU" sz="24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її</a:t>
            </a:r>
            <a:r>
              <a:rPr lang="ru-RU" sz="24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</a:t>
            </a:r>
            <a:r>
              <a:rPr lang="ru-RU" sz="24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рівень</a:t>
            </a:r>
            <a:r>
              <a:rPr lang="ru-RU" sz="24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</a:t>
            </a:r>
            <a:r>
              <a:rPr lang="ru-RU" sz="24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розвитку</a:t>
            </a:r>
            <a:endParaRPr lang="ru-RU" sz="2400" dirty="0">
              <a:solidFill>
                <a:srgbClr val="DCD7E5"/>
              </a:solidFill>
              <a:ea typeface="Heebo" pitchFamily="34" charset="-122"/>
              <a:cs typeface="Heebo" pitchFamily="34" charset="-12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11797903" y="4956096"/>
            <a:ext cx="22860" cy="669488"/>
          </a:xfrm>
          <a:prstGeom prst="roundRect">
            <a:avLst>
              <a:gd name="adj" fmla="val 351446"/>
            </a:avLst>
          </a:prstGeom>
          <a:solidFill>
            <a:srgbClr val="4A2C85"/>
          </a:solidFill>
          <a:ln/>
        </p:spPr>
      </p:sp>
      <p:sp>
        <p:nvSpPr>
          <p:cNvPr id="17" name="Shape 14"/>
          <p:cNvSpPr/>
          <p:nvPr/>
        </p:nvSpPr>
        <p:spPr>
          <a:xfrm>
            <a:off x="11594187" y="4535210"/>
            <a:ext cx="430292" cy="430292"/>
          </a:xfrm>
          <a:prstGeom prst="roundRect">
            <a:avLst>
              <a:gd name="adj" fmla="val 1867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11728371" y="4606885"/>
            <a:ext cx="161806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250" dirty="0"/>
          </a:p>
        </p:txBody>
      </p:sp>
      <p:sp>
        <p:nvSpPr>
          <p:cNvPr id="19" name="Text 16"/>
          <p:cNvSpPr/>
          <p:nvPr/>
        </p:nvSpPr>
        <p:spPr>
          <a:xfrm>
            <a:off x="10562156" y="5548760"/>
            <a:ext cx="2391013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uk-UA" sz="2800" dirty="0">
                <a:solidFill>
                  <a:srgbClr val="DCD7E5"/>
                </a:solidFill>
                <a:latin typeface="Montserrat" pitchFamily="34" charset="0"/>
              </a:rPr>
              <a:t>Очне навчання</a:t>
            </a:r>
            <a:endParaRPr lang="en-US" sz="2800" dirty="0"/>
          </a:p>
        </p:txBody>
      </p:sp>
      <p:sp>
        <p:nvSpPr>
          <p:cNvPr id="20" name="Text 17"/>
          <p:cNvSpPr/>
          <p:nvPr/>
        </p:nvSpPr>
        <p:spPr>
          <a:xfrm>
            <a:off x="9505457" y="5956064"/>
            <a:ext cx="4812427" cy="12244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400"/>
              </a:lnSpc>
              <a:buFont typeface="Wingdings" pitchFamily="2" charset="2"/>
              <a:buChar char="§"/>
            </a:pPr>
            <a:r>
              <a:rPr lang="ru-RU" sz="240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</a:t>
            </a:r>
            <a:r>
              <a:rPr lang="ru-RU" sz="24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Роботи-вчителі</a:t>
            </a:r>
            <a:endParaRPr lang="ru-RU" sz="2400" dirty="0">
              <a:solidFill>
                <a:srgbClr val="DCD7E5"/>
              </a:solidFill>
              <a:ea typeface="Heebo" pitchFamily="34" charset="-122"/>
              <a:cs typeface="Heebo" pitchFamily="34" charset="-120"/>
            </a:endParaRPr>
          </a:p>
          <a:p>
            <a:pPr marL="285750" indent="-285750">
              <a:lnSpc>
                <a:spcPts val="2400"/>
              </a:lnSpc>
              <a:buFont typeface="Wingdings" pitchFamily="2" charset="2"/>
              <a:buChar char="§"/>
            </a:pPr>
            <a:r>
              <a:rPr lang="ru-RU" sz="24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Навчання</a:t>
            </a:r>
            <a:r>
              <a:rPr lang="ru-RU" sz="24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через </a:t>
            </a:r>
            <a:r>
              <a:rPr lang="ru-RU" sz="24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доповнену</a:t>
            </a:r>
            <a:r>
              <a:rPr lang="ru-RU" sz="24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</a:t>
            </a:r>
            <a:r>
              <a:rPr lang="ru-RU" sz="24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реальність</a:t>
            </a:r>
            <a:endParaRPr lang="uk-UA" sz="2400" dirty="0"/>
          </a:p>
          <a:p>
            <a:pPr marL="285750" indent="-285750">
              <a:lnSpc>
                <a:spcPts val="2400"/>
              </a:lnSpc>
              <a:buFont typeface="Wingdings" pitchFamily="2" charset="2"/>
              <a:buChar char="§"/>
            </a:pPr>
            <a:r>
              <a:rPr lang="uk-UA" sz="24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Матеріали (дидактичні, демонстраційні, </a:t>
            </a:r>
            <a:r>
              <a:rPr lang="uk-UA" sz="24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роздаткові</a:t>
            </a:r>
            <a:r>
              <a:rPr lang="uk-UA" sz="24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та інше) створені за допомогою ШІ</a:t>
            </a:r>
            <a:endParaRPr lang="ru-RU" sz="2400" dirty="0">
              <a:solidFill>
                <a:srgbClr val="DCD7E5"/>
              </a:solidFill>
              <a:ea typeface="Heebo" pitchFamily="34" charset="-122"/>
              <a:cs typeface="Heebo" pitchFamily="34" charset="-12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4488" y="2698668"/>
            <a:ext cx="1331806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dirty="0" err="1">
                <a:solidFill>
                  <a:srgbClr val="FF99FF"/>
                </a:solidFill>
                <a:latin typeface="Montserrat" charset="0"/>
                <a:ea typeface="Montserrat" pitchFamily="34" charset="-122"/>
                <a:cs typeface="Montserrat" pitchFamily="34" charset="-120"/>
              </a:rPr>
              <a:t>В</a:t>
            </a:r>
            <a:r>
              <a:rPr lang="en-US" sz="3600" b="1" dirty="0" err="1">
                <a:solidFill>
                  <a:srgbClr val="FF99FF"/>
                </a:solidFill>
                <a:latin typeface="Montserrat" charset="0"/>
                <a:ea typeface="Montserrat" pitchFamily="34" charset="-122"/>
                <a:cs typeface="Montserrat" pitchFamily="34" charset="-120"/>
              </a:rPr>
              <a:t>икористання</a:t>
            </a:r>
            <a:r>
              <a:rPr lang="en-US" sz="3600" b="1" dirty="0">
                <a:solidFill>
                  <a:srgbClr val="FF99FF"/>
                </a:solidFill>
                <a:latin typeface="Montserrat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3600" b="1" dirty="0" err="1">
                <a:solidFill>
                  <a:srgbClr val="FF99FF"/>
                </a:solidFill>
                <a:latin typeface="Montserrat" charset="0"/>
                <a:ea typeface="Montserrat" pitchFamily="34" charset="-122"/>
                <a:cs typeface="Montserrat" pitchFamily="34" charset="-120"/>
              </a:rPr>
              <a:t>штучного</a:t>
            </a:r>
            <a:r>
              <a:rPr lang="en-US" sz="3600" b="1" dirty="0">
                <a:solidFill>
                  <a:srgbClr val="FF99FF"/>
                </a:solidFill>
                <a:latin typeface="Montserrat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3600" b="1" dirty="0" err="1">
                <a:solidFill>
                  <a:srgbClr val="FF99FF"/>
                </a:solidFill>
                <a:latin typeface="Montserrat" charset="0"/>
                <a:ea typeface="Montserrat" pitchFamily="34" charset="-122"/>
                <a:cs typeface="Montserrat" pitchFamily="34" charset="-120"/>
              </a:rPr>
              <a:t>інтелекту</a:t>
            </a:r>
            <a:r>
              <a:rPr lang="en-US" sz="3600" b="1" dirty="0">
                <a:solidFill>
                  <a:srgbClr val="FF99FF"/>
                </a:solidFill>
                <a:latin typeface="Montserrat" charset="0"/>
                <a:ea typeface="Montserrat" pitchFamily="34" charset="-122"/>
                <a:cs typeface="Montserrat" pitchFamily="34" charset="-120"/>
              </a:rPr>
              <a:t> в </a:t>
            </a:r>
            <a:r>
              <a:rPr lang="en-US" sz="3600" b="1" dirty="0" err="1">
                <a:solidFill>
                  <a:srgbClr val="FF99FF"/>
                </a:solidFill>
                <a:latin typeface="Montserrat" charset="0"/>
                <a:ea typeface="Montserrat" pitchFamily="34" charset="-122"/>
                <a:cs typeface="Montserrat" pitchFamily="34" charset="-120"/>
              </a:rPr>
              <a:t>дошкільній</a:t>
            </a:r>
            <a:r>
              <a:rPr lang="en-US" sz="3600" b="1" dirty="0">
                <a:solidFill>
                  <a:srgbClr val="FF99FF"/>
                </a:solidFill>
                <a:latin typeface="Montserrat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3600" b="1" dirty="0" err="1">
                <a:solidFill>
                  <a:srgbClr val="FF99FF"/>
                </a:solidFill>
                <a:latin typeface="Montserrat" charset="0"/>
                <a:ea typeface="Montserrat" pitchFamily="34" charset="-122"/>
                <a:cs typeface="Montserrat" pitchFamily="34" charset="-120"/>
              </a:rPr>
              <a:t>освіті</a:t>
            </a:r>
            <a:r>
              <a:rPr lang="uk-UA" sz="3600" b="1" dirty="0">
                <a:solidFill>
                  <a:srgbClr val="FF99FF"/>
                </a:solidFill>
                <a:latin typeface="Montserrat" charset="0"/>
                <a:ea typeface="Montserrat" pitchFamily="34" charset="-122"/>
                <a:cs typeface="Montserrat" pitchFamily="34" charset="-120"/>
              </a:rPr>
              <a:t> </a:t>
            </a:r>
          </a:p>
          <a:p>
            <a:pPr algn="ctr"/>
            <a:r>
              <a:rPr lang="uk-UA" sz="3600" b="1" dirty="0">
                <a:solidFill>
                  <a:srgbClr val="FF99FF"/>
                </a:solidFill>
                <a:latin typeface="Montserrat" charset="0"/>
                <a:ea typeface="Montserrat" pitchFamily="34" charset="-122"/>
                <a:cs typeface="Montserrat" pitchFamily="34" charset="-120"/>
              </a:rPr>
              <a:t>під час здійснення навчання в різних формах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015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6650" y="566619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3600" b="1" dirty="0">
                <a:solidFill>
                  <a:srgbClr val="FF99FF"/>
                </a:solidFill>
                <a:latin typeface="Petrona" charset="0"/>
                <a:ea typeface="Montserrat" pitchFamily="34" charset="-122"/>
                <a:cs typeface="Montserrat" pitchFamily="34" charset="-120"/>
              </a:rPr>
              <a:t>Переваги використання штучного інтелекту для розвитку дітей</a:t>
            </a:r>
            <a:endParaRPr lang="en-US" sz="3600" b="1" dirty="0">
              <a:solidFill>
                <a:srgbClr val="FF99FF"/>
              </a:solidFill>
              <a:latin typeface="Petrona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16649" y="2412683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80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ШІ пропонує низку переваг для розвитку дітей, включаючи персоналізоване навчання, підвищення мотивації</a:t>
            </a:r>
            <a:r>
              <a:rPr lang="uk-UA" sz="280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,</a:t>
            </a:r>
            <a:r>
              <a:rPr lang="en-US" sz="280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доступність</a:t>
            </a:r>
            <a:r>
              <a:rPr lang="uk-UA" sz="280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та розвиток навичок 21 століття</a:t>
            </a:r>
            <a:r>
              <a:rPr lang="en-US" sz="280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.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19470" y="3558933"/>
            <a:ext cx="327529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u="sng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Персоналізоване навчання</a:t>
            </a:r>
            <a:endParaRPr lang="en-US" sz="2200" b="1" u="sng" dirty="0"/>
          </a:p>
        </p:txBody>
      </p:sp>
      <p:sp>
        <p:nvSpPr>
          <p:cNvPr id="5" name="Text 3"/>
          <p:cNvSpPr/>
          <p:nvPr/>
        </p:nvSpPr>
        <p:spPr>
          <a:xfrm>
            <a:off x="334275" y="4336649"/>
            <a:ext cx="2520910" cy="27911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4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ШІ може адаптувати навчання до індивідуальних потреб кожної дитини, надаючи їм </a:t>
            </a:r>
            <a:r>
              <a:rPr lang="en-US" sz="24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відповідну</a:t>
            </a:r>
            <a:r>
              <a:rPr lang="en-US" sz="24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</a:t>
            </a:r>
            <a:r>
              <a:rPr lang="en-US" sz="24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допомогу</a:t>
            </a:r>
            <a:endParaRPr lang="uk-UA" sz="2400" dirty="0">
              <a:solidFill>
                <a:srgbClr val="DCD7E5"/>
              </a:solidFill>
              <a:ea typeface="Heebo" pitchFamily="34" charset="-122"/>
              <a:cs typeface="Heebo" pitchFamily="34" charset="-120"/>
            </a:endParaRPr>
          </a:p>
          <a:p>
            <a:pPr marL="0" indent="0" algn="ctr">
              <a:lnSpc>
                <a:spcPts val="2850"/>
              </a:lnSpc>
              <a:buNone/>
            </a:pPr>
            <a:r>
              <a:rPr lang="en-US" sz="24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та</a:t>
            </a:r>
            <a:r>
              <a:rPr lang="en-US" sz="24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</a:t>
            </a:r>
            <a:r>
              <a:rPr lang="en-US" sz="24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виклики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3832555" y="3558933"/>
            <a:ext cx="3060113" cy="777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u="sng" dirty="0" err="1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Підвищення</a:t>
            </a: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endParaRPr lang="uk-UA" sz="2200" dirty="0">
              <a:solidFill>
                <a:srgbClr val="F2F0F4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ctr">
              <a:lnSpc>
                <a:spcPts val="2750"/>
              </a:lnSpc>
              <a:buNone/>
            </a:pPr>
            <a:r>
              <a:rPr lang="en-US" sz="2200" b="1" u="sng" dirty="0" err="1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мотивації</a:t>
            </a:r>
            <a:endParaRPr lang="en-US" sz="2200" b="1" u="sng" dirty="0"/>
          </a:p>
        </p:txBody>
      </p:sp>
      <p:sp>
        <p:nvSpPr>
          <p:cNvPr id="7" name="Text 5"/>
          <p:cNvSpPr/>
          <p:nvPr/>
        </p:nvSpPr>
        <p:spPr>
          <a:xfrm>
            <a:off x="3616438" y="4446758"/>
            <a:ext cx="2708909" cy="27911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4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Інтерактивні ігри та персоналізований контент можуть підвищити мотивацію дітей до навчання, роблячи його </a:t>
            </a:r>
            <a:r>
              <a:rPr lang="en-US" sz="24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більш</a:t>
            </a:r>
            <a:r>
              <a:rPr lang="en-US" sz="24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</a:t>
            </a:r>
            <a:r>
              <a:rPr lang="en-US" sz="24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захоплюючим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7208877" y="36318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u="sng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Доступність</a:t>
            </a:r>
            <a:endParaRPr lang="en-US" sz="2200" b="1" u="sng" dirty="0"/>
          </a:p>
        </p:txBody>
      </p:sp>
      <p:sp>
        <p:nvSpPr>
          <p:cNvPr id="9" name="Text 7"/>
          <p:cNvSpPr/>
          <p:nvPr/>
        </p:nvSpPr>
        <p:spPr>
          <a:xfrm>
            <a:off x="7340953" y="4307712"/>
            <a:ext cx="2788919" cy="24025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4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ШІ може надати доступ до освіти для дітей, які мають обмежені можливості, або для тих, хто живе в </a:t>
            </a:r>
            <a:r>
              <a:rPr lang="en-US" sz="24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віддалених</a:t>
            </a:r>
            <a:r>
              <a:rPr lang="en-US" sz="24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</a:t>
            </a:r>
            <a:r>
              <a:rPr lang="en-US" sz="24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районах</a:t>
            </a:r>
            <a:endParaRPr lang="en-US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406721" y="3517303"/>
            <a:ext cx="3068469" cy="7904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US" sz="2200" b="1" u="sng" dirty="0" err="1">
                <a:solidFill>
                  <a:schemeClr val="bg1"/>
                </a:solidFill>
                <a:latin typeface="Montserrat" charset="0"/>
                <a:ea typeface="Outfit" pitchFamily="34" charset="-122"/>
                <a:cs typeface="Outfit" pitchFamily="34" charset="-120"/>
              </a:rPr>
              <a:t>Розвиток</a:t>
            </a:r>
            <a:r>
              <a:rPr lang="en-US" sz="2200" b="1" u="sng" dirty="0">
                <a:solidFill>
                  <a:schemeClr val="bg1"/>
                </a:solidFill>
                <a:latin typeface="Montserrat" charset="0"/>
                <a:ea typeface="Outfit" pitchFamily="34" charset="-122"/>
                <a:cs typeface="Outfit" pitchFamily="34" charset="-120"/>
              </a:rPr>
              <a:t> </a:t>
            </a:r>
            <a:r>
              <a:rPr lang="en-US" sz="2200" b="1" u="sng" dirty="0" err="1">
                <a:solidFill>
                  <a:schemeClr val="bg1"/>
                </a:solidFill>
                <a:latin typeface="Montserrat" charset="0"/>
                <a:ea typeface="Outfit" pitchFamily="34" charset="-122"/>
                <a:cs typeface="Outfit" pitchFamily="34" charset="-120"/>
              </a:rPr>
              <a:t>навичок</a:t>
            </a:r>
            <a:r>
              <a:rPr lang="en-US" sz="2200" b="1" u="sng" dirty="0">
                <a:solidFill>
                  <a:schemeClr val="bg1"/>
                </a:solidFill>
                <a:latin typeface="Montserrat" charset="0"/>
                <a:ea typeface="Outfit" pitchFamily="34" charset="-122"/>
                <a:cs typeface="Outfit" pitchFamily="34" charset="-120"/>
              </a:rPr>
              <a:t> </a:t>
            </a:r>
            <a:endParaRPr lang="uk-UA" sz="2200" b="1" u="sng" dirty="0">
              <a:solidFill>
                <a:schemeClr val="bg1"/>
              </a:solidFill>
              <a:latin typeface="Montserrat" charset="0"/>
              <a:ea typeface="Outfit" pitchFamily="34" charset="-122"/>
              <a:cs typeface="Outfit" pitchFamily="34" charset="-120"/>
            </a:endParaRPr>
          </a:p>
          <a:p>
            <a:pPr algn="ctr">
              <a:lnSpc>
                <a:spcPts val="2750"/>
              </a:lnSpc>
            </a:pPr>
            <a:r>
              <a:rPr lang="en-US" sz="2200" b="1" u="sng" dirty="0">
                <a:solidFill>
                  <a:schemeClr val="bg1"/>
                </a:solidFill>
                <a:latin typeface="Montserrat" charset="0"/>
                <a:ea typeface="Outfit" pitchFamily="34" charset="-122"/>
                <a:cs typeface="Outfit" pitchFamily="34" charset="-120"/>
              </a:rPr>
              <a:t>21 </a:t>
            </a:r>
            <a:r>
              <a:rPr lang="en-US" sz="2200" b="1" u="sng" dirty="0" err="1">
                <a:solidFill>
                  <a:schemeClr val="bg1"/>
                </a:solidFill>
                <a:latin typeface="Montserrat" charset="0"/>
                <a:ea typeface="Outfit" pitchFamily="34" charset="-122"/>
                <a:cs typeface="Outfit" pitchFamily="34" charset="-120"/>
              </a:rPr>
              <a:t>століття</a:t>
            </a:r>
            <a:endParaRPr lang="en-US" sz="2200" b="1" u="sng" dirty="0">
              <a:solidFill>
                <a:schemeClr val="bg1"/>
              </a:solidFill>
              <a:latin typeface="Montserrat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419376" y="4446758"/>
            <a:ext cx="3303270" cy="2311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50"/>
              </a:lnSpc>
            </a:pPr>
            <a:r>
              <a:rPr lang="en-US" sz="2400" dirty="0">
                <a:solidFill>
                  <a:schemeClr val="bg1"/>
                </a:solidFill>
                <a:ea typeface="Arimo" pitchFamily="34" charset="-122"/>
                <a:cs typeface="Heebo" charset="-79"/>
              </a:rPr>
              <a:t>ШІ </a:t>
            </a:r>
            <a:r>
              <a:rPr lang="en-US" sz="2400" dirty="0" err="1">
                <a:solidFill>
                  <a:schemeClr val="bg1"/>
                </a:solidFill>
                <a:ea typeface="Arimo" pitchFamily="34" charset="-122"/>
                <a:cs typeface="Heebo" charset="-79"/>
              </a:rPr>
              <a:t>допомагає</a:t>
            </a:r>
            <a:r>
              <a:rPr lang="en-US" sz="2400" dirty="0">
                <a:solidFill>
                  <a:schemeClr val="bg1"/>
                </a:solidFill>
                <a:ea typeface="Arimo" pitchFamily="34" charset="-122"/>
                <a:cs typeface="Heebo" charset="-79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Arimo" pitchFamily="34" charset="-122"/>
                <a:cs typeface="Heebo" charset="-79"/>
              </a:rPr>
              <a:t>розвивати</a:t>
            </a:r>
            <a:r>
              <a:rPr lang="en-US" sz="2400" dirty="0">
                <a:solidFill>
                  <a:schemeClr val="bg1"/>
                </a:solidFill>
                <a:ea typeface="Arimo" pitchFamily="34" charset="-122"/>
                <a:cs typeface="Heebo" charset="-79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Arimo" pitchFamily="34" charset="-122"/>
                <a:cs typeface="Heebo" charset="-79"/>
              </a:rPr>
              <a:t>критичне</a:t>
            </a:r>
            <a:r>
              <a:rPr lang="en-US" sz="2400" dirty="0">
                <a:solidFill>
                  <a:schemeClr val="bg1"/>
                </a:solidFill>
                <a:ea typeface="Arimo" pitchFamily="34" charset="-122"/>
                <a:cs typeface="Heebo" charset="-79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Arimo" pitchFamily="34" charset="-122"/>
                <a:cs typeface="Heebo" charset="-79"/>
              </a:rPr>
              <a:t>мислення</a:t>
            </a:r>
            <a:r>
              <a:rPr lang="en-US" sz="2400" dirty="0">
                <a:solidFill>
                  <a:schemeClr val="bg1"/>
                </a:solidFill>
                <a:ea typeface="Arimo" pitchFamily="34" charset="-122"/>
                <a:cs typeface="Heebo" charset="-79"/>
              </a:rPr>
              <a:t>, </a:t>
            </a:r>
            <a:r>
              <a:rPr lang="en-US" sz="2400" dirty="0" err="1">
                <a:solidFill>
                  <a:schemeClr val="bg1"/>
                </a:solidFill>
                <a:ea typeface="Arimo" pitchFamily="34" charset="-122"/>
                <a:cs typeface="Heebo" charset="-79"/>
              </a:rPr>
              <a:t>креативність</a:t>
            </a:r>
            <a:r>
              <a:rPr lang="en-US" sz="2400" dirty="0">
                <a:solidFill>
                  <a:schemeClr val="bg1"/>
                </a:solidFill>
                <a:ea typeface="Arimo" pitchFamily="34" charset="-122"/>
                <a:cs typeface="Heebo" charset="-79"/>
              </a:rPr>
              <a:t>, </a:t>
            </a:r>
            <a:r>
              <a:rPr lang="en-US" sz="2400" dirty="0" err="1">
                <a:solidFill>
                  <a:schemeClr val="bg1"/>
                </a:solidFill>
                <a:ea typeface="Arimo" pitchFamily="34" charset="-122"/>
                <a:cs typeface="Heebo" charset="-79"/>
              </a:rPr>
              <a:t>командну</a:t>
            </a:r>
            <a:r>
              <a:rPr lang="en-US" sz="2400" dirty="0">
                <a:solidFill>
                  <a:schemeClr val="bg1"/>
                </a:solidFill>
                <a:ea typeface="Arimo" pitchFamily="34" charset="-122"/>
                <a:cs typeface="Heebo" charset="-79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Arimo" pitchFamily="34" charset="-122"/>
                <a:cs typeface="Heebo" charset="-79"/>
              </a:rPr>
              <a:t>роботу</a:t>
            </a:r>
            <a:r>
              <a:rPr lang="en-US" sz="2400" dirty="0">
                <a:solidFill>
                  <a:schemeClr val="bg1"/>
                </a:solidFill>
                <a:ea typeface="Arimo" pitchFamily="34" charset="-122"/>
                <a:cs typeface="Heebo" charset="-79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Arimo" pitchFamily="34" charset="-122"/>
                <a:cs typeface="Heebo" charset="-79"/>
              </a:rPr>
              <a:t>та</a:t>
            </a:r>
            <a:r>
              <a:rPr lang="en-US" sz="2400" dirty="0">
                <a:solidFill>
                  <a:schemeClr val="bg1"/>
                </a:solidFill>
                <a:ea typeface="Arimo" pitchFamily="34" charset="-122"/>
                <a:cs typeface="Heebo" charset="-79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Arimo" pitchFamily="34" charset="-122"/>
                <a:cs typeface="Heebo" charset="-79"/>
              </a:rPr>
              <a:t>інші</a:t>
            </a:r>
            <a:r>
              <a:rPr lang="en-US" sz="2400" dirty="0">
                <a:solidFill>
                  <a:schemeClr val="bg1"/>
                </a:solidFill>
                <a:ea typeface="Arimo" pitchFamily="34" charset="-122"/>
                <a:cs typeface="Heebo" charset="-79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Arimo" pitchFamily="34" charset="-122"/>
                <a:cs typeface="Heebo" charset="-79"/>
              </a:rPr>
              <a:t>необхідні</a:t>
            </a:r>
            <a:r>
              <a:rPr lang="en-US" sz="2400" dirty="0">
                <a:solidFill>
                  <a:schemeClr val="bg1"/>
                </a:solidFill>
                <a:ea typeface="Arimo" pitchFamily="34" charset="-122"/>
                <a:cs typeface="Heebo" charset="-79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Arimo" pitchFamily="34" charset="-122"/>
                <a:cs typeface="Heebo" charset="-79"/>
              </a:rPr>
              <a:t>навички</a:t>
            </a:r>
            <a:endParaRPr lang="en-US" sz="2400" dirty="0">
              <a:solidFill>
                <a:schemeClr val="bg1"/>
              </a:solidFill>
              <a:cs typeface="Heebo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0"/>
            <a:ext cx="5486400" cy="822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hape 1"/>
          <p:cNvSpPr/>
          <p:nvPr/>
        </p:nvSpPr>
        <p:spPr>
          <a:xfrm>
            <a:off x="632460" y="3963471"/>
            <a:ext cx="7556421" cy="3054906"/>
          </a:xfrm>
          <a:prstGeom prst="roundRect">
            <a:avLst>
              <a:gd name="adj" fmla="val 3119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640080" y="3971091"/>
            <a:ext cx="7548802" cy="1013222"/>
          </a:xfrm>
          <a:prstGeom prst="rect">
            <a:avLst/>
          </a:prstGeom>
          <a:solidFill>
            <a:srgbClr val="CCCCFF">
              <a:alpha val="3922"/>
            </a:srgbClr>
          </a:solidFill>
          <a:ln>
            <a:solidFill>
              <a:srgbClr val="FF99FF"/>
            </a:solidFill>
          </a:ln>
        </p:spPr>
      </p:sp>
      <p:sp>
        <p:nvSpPr>
          <p:cNvPr id="5" name="Text 3"/>
          <p:cNvSpPr/>
          <p:nvPr/>
        </p:nvSpPr>
        <p:spPr>
          <a:xfrm>
            <a:off x="866894" y="4114799"/>
            <a:ext cx="3313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chemeClr val="bg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Відсутність достатньої кількості спеціалістів</a:t>
            </a:r>
            <a:endParaRPr lang="en-US" sz="1750" dirty="0">
              <a:solidFill>
                <a:schemeClr val="bg1"/>
              </a:solidFill>
            </a:endParaRPr>
          </a:p>
        </p:txBody>
      </p:sp>
      <p:sp>
        <p:nvSpPr>
          <p:cNvPr id="6" name="Text 4"/>
          <p:cNvSpPr/>
          <p:nvPr/>
        </p:nvSpPr>
        <p:spPr>
          <a:xfrm>
            <a:off x="4641294" y="4114799"/>
            <a:ext cx="3313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chemeClr val="bg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Необхідність навчати педагогів працювати з ШІ-технологіями</a:t>
            </a:r>
            <a:endParaRPr lang="en-US" sz="1750" dirty="0">
              <a:solidFill>
                <a:schemeClr val="bg1"/>
              </a:solidFill>
            </a:endParaRPr>
          </a:p>
        </p:txBody>
      </p:sp>
      <p:sp>
        <p:nvSpPr>
          <p:cNvPr id="7" name="Shape 5"/>
          <p:cNvSpPr/>
          <p:nvPr/>
        </p:nvSpPr>
        <p:spPr>
          <a:xfrm>
            <a:off x="640080" y="4984312"/>
            <a:ext cx="7541181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>
            <a:solidFill>
              <a:srgbClr val="FF99FF"/>
            </a:solidFill>
          </a:ln>
        </p:spPr>
      </p:sp>
      <p:sp>
        <p:nvSpPr>
          <p:cNvPr id="8" name="Text 6"/>
          <p:cNvSpPr/>
          <p:nvPr/>
        </p:nvSpPr>
        <p:spPr>
          <a:xfrm>
            <a:off x="866894" y="5128021"/>
            <a:ext cx="3313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chemeClr val="bg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Фінансові витрати на придбання обладнання</a:t>
            </a:r>
            <a:endParaRPr lang="en-US" sz="1750" dirty="0">
              <a:solidFill>
                <a:schemeClr val="bg1"/>
              </a:solidFill>
            </a:endParaRPr>
          </a:p>
        </p:txBody>
      </p:sp>
      <p:sp>
        <p:nvSpPr>
          <p:cNvPr id="9" name="Text 7"/>
          <p:cNvSpPr/>
          <p:nvPr/>
        </p:nvSpPr>
        <p:spPr>
          <a:xfrm>
            <a:off x="4641294" y="5128021"/>
            <a:ext cx="3313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chemeClr val="bg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Відсутність єдиних стандартів та методик використання ШІ</a:t>
            </a:r>
            <a:endParaRPr lang="en-US" sz="1750" dirty="0">
              <a:solidFill>
                <a:schemeClr val="bg1"/>
              </a:solidFill>
            </a:endParaRPr>
          </a:p>
        </p:txBody>
      </p:sp>
      <p:sp>
        <p:nvSpPr>
          <p:cNvPr id="10" name="Shape 8"/>
          <p:cNvSpPr/>
          <p:nvPr/>
        </p:nvSpPr>
        <p:spPr>
          <a:xfrm>
            <a:off x="640080" y="5997534"/>
            <a:ext cx="7541181" cy="1013222"/>
          </a:xfrm>
          <a:prstGeom prst="rect">
            <a:avLst/>
          </a:prstGeom>
          <a:solidFill>
            <a:srgbClr val="CCCCFF">
              <a:alpha val="4000"/>
            </a:srgbClr>
          </a:solidFill>
          <a:ln>
            <a:solidFill>
              <a:srgbClr val="FF99FF"/>
            </a:solidFill>
          </a:ln>
        </p:spPr>
      </p:sp>
      <p:sp>
        <p:nvSpPr>
          <p:cNvPr id="11" name="Text 9"/>
          <p:cNvSpPr/>
          <p:nvPr/>
        </p:nvSpPr>
        <p:spPr>
          <a:xfrm>
            <a:off x="866894" y="6141243"/>
            <a:ext cx="3313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chemeClr val="bg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Залежність від технологій та можливість технічних збоїв</a:t>
            </a:r>
            <a:endParaRPr lang="en-US" sz="1750" dirty="0">
              <a:solidFill>
                <a:schemeClr val="bg1"/>
              </a:solidFill>
            </a:endParaRPr>
          </a:p>
        </p:txBody>
      </p:sp>
      <p:sp>
        <p:nvSpPr>
          <p:cNvPr id="12" name="Text 10"/>
          <p:cNvSpPr/>
          <p:nvPr/>
        </p:nvSpPr>
        <p:spPr>
          <a:xfrm>
            <a:off x="4641294" y="6141243"/>
            <a:ext cx="3313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chemeClr val="bg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Потенційна втрата соціальної взаємодії між дітьми</a:t>
            </a:r>
            <a:endParaRPr lang="en-US" sz="175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7341" y="638510"/>
            <a:ext cx="7315200" cy="19005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ts val="4700"/>
              </a:lnSpc>
            </a:pPr>
            <a:r>
              <a:rPr lang="en-US" sz="3750" b="1" dirty="0" err="1">
                <a:solidFill>
                  <a:srgbClr val="FF99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Виклики</a:t>
            </a:r>
            <a:r>
              <a:rPr lang="en-US" sz="3750" b="1" dirty="0">
                <a:solidFill>
                  <a:srgbClr val="FF99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3750" b="1" dirty="0" err="1">
                <a:solidFill>
                  <a:srgbClr val="FF99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та</a:t>
            </a:r>
            <a:r>
              <a:rPr lang="en-US" sz="3750" b="1" dirty="0">
                <a:solidFill>
                  <a:srgbClr val="FF99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3750" b="1" dirty="0" err="1">
                <a:solidFill>
                  <a:srgbClr val="FF99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ризики</a:t>
            </a:r>
            <a:r>
              <a:rPr lang="en-US" sz="3750" b="1" dirty="0">
                <a:solidFill>
                  <a:srgbClr val="FF99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3750" b="1" dirty="0" err="1">
                <a:solidFill>
                  <a:srgbClr val="FF99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впровадження</a:t>
            </a:r>
            <a:r>
              <a:rPr lang="en-US" sz="3750" b="1" dirty="0">
                <a:solidFill>
                  <a:srgbClr val="FF99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3750" b="1" dirty="0" err="1">
                <a:solidFill>
                  <a:srgbClr val="FF99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штучного</a:t>
            </a:r>
            <a:r>
              <a:rPr lang="en-US" sz="3750" b="1" dirty="0">
                <a:solidFill>
                  <a:srgbClr val="FF99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3750" b="1" dirty="0" err="1">
                <a:solidFill>
                  <a:srgbClr val="FF99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інтелекту</a:t>
            </a:r>
            <a:r>
              <a:rPr lang="en-US" sz="3750" b="1" dirty="0">
                <a:solidFill>
                  <a:srgbClr val="FF99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в </a:t>
            </a:r>
            <a:r>
              <a:rPr lang="en-US" sz="3750" b="1" dirty="0" err="1">
                <a:solidFill>
                  <a:srgbClr val="FF99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дошкільну</a:t>
            </a:r>
            <a:r>
              <a:rPr lang="en-US" sz="3750" b="1" dirty="0">
                <a:solidFill>
                  <a:srgbClr val="FF99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3750" b="1" dirty="0" err="1">
                <a:solidFill>
                  <a:srgbClr val="FF99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освіту</a:t>
            </a:r>
            <a:endParaRPr lang="en-US" sz="3750" b="1" dirty="0">
              <a:solidFill>
                <a:srgbClr val="FF99F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02870" y="3082588"/>
            <a:ext cx="73152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Впровадження</a:t>
            </a:r>
            <a:r>
              <a:rPr lang="en-US" sz="2400" b="1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ШІ в </a:t>
            </a:r>
            <a:r>
              <a:rPr lang="en-US" sz="2400" b="1" dirty="0" err="1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дошкільну</a:t>
            </a:r>
            <a:r>
              <a:rPr lang="en-US" sz="2400" b="1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</a:t>
            </a:r>
            <a:r>
              <a:rPr lang="en-US" sz="2400" b="1" dirty="0" err="1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освіту</a:t>
            </a:r>
            <a:r>
              <a:rPr lang="en-US" sz="2400" b="1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</a:t>
            </a:r>
            <a:r>
              <a:rPr lang="en-US" sz="2400" b="1" dirty="0" err="1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пов'язане</a:t>
            </a:r>
            <a:r>
              <a:rPr lang="en-US" sz="2400" b="1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з </a:t>
            </a:r>
            <a:r>
              <a:rPr lang="en-US" sz="2400" b="1" dirty="0" err="1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низкою</a:t>
            </a:r>
            <a:r>
              <a:rPr lang="en-US" sz="2400" b="1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</a:t>
            </a:r>
            <a:r>
              <a:rPr lang="en-US" sz="2400" b="1" dirty="0" err="1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викликів</a:t>
            </a:r>
            <a:r>
              <a:rPr lang="en-US" sz="2400" b="1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, </a:t>
            </a:r>
            <a:r>
              <a:rPr lang="en-US" sz="2400" b="1" dirty="0" err="1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таких</a:t>
            </a:r>
            <a:r>
              <a:rPr lang="en-US" sz="2400" b="1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</a:t>
            </a:r>
            <a:r>
              <a:rPr lang="en-US" sz="2400" b="1" dirty="0" err="1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як</a:t>
            </a:r>
            <a:r>
              <a:rPr lang="en-US" sz="2400" b="1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</a:t>
            </a:r>
            <a:r>
              <a:rPr lang="uk-UA" sz="2400" b="1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: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86008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66353" y="455771"/>
            <a:ext cx="7984093" cy="1631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250"/>
              </a:lnSpc>
              <a:buNone/>
            </a:pPr>
            <a:r>
              <a:rPr lang="en-US" sz="3600" b="1" kern="0" spc="-69" dirty="0">
                <a:solidFill>
                  <a:srgbClr val="FF99FF"/>
                </a:solidFill>
                <a:latin typeface="Montserrat" charset="0"/>
                <a:ea typeface="Petrona" pitchFamily="34" charset="-122"/>
                <a:cs typeface="Petrona" pitchFamily="34" charset="-120"/>
              </a:rPr>
              <a:t>Безпека та етичні аспекти використання штучного інтелекту в дошкільній освіті</a:t>
            </a:r>
            <a:endParaRPr lang="en-US" sz="3600" dirty="0">
              <a:solidFill>
                <a:srgbClr val="FF99FF"/>
              </a:solidFill>
              <a:latin typeface="Montserrat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353" y="2335530"/>
            <a:ext cx="414218" cy="41421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066353" y="2915364"/>
            <a:ext cx="2175153" cy="271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800" b="1" kern="0" spc="-34" dirty="0">
                <a:solidFill>
                  <a:srgbClr val="E0D6DE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Захист даних</a:t>
            </a:r>
            <a:endParaRPr lang="en-US" sz="2800" dirty="0"/>
          </a:p>
        </p:txBody>
      </p:sp>
      <p:sp>
        <p:nvSpPr>
          <p:cNvPr id="6" name="Text 2"/>
          <p:cNvSpPr/>
          <p:nvPr/>
        </p:nvSpPr>
        <p:spPr>
          <a:xfrm>
            <a:off x="6066353" y="3286601"/>
            <a:ext cx="7984093" cy="5303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800" kern="0" spc="-26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Важливо забезпечити безпеку особистої інформації дітей та захистити її від несанкціонованого доступу</a:t>
            </a:r>
            <a:r>
              <a:rPr lang="en-US" sz="2000" kern="0" spc="-26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20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6353" y="4313992"/>
            <a:ext cx="414218" cy="41421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066353" y="4893826"/>
            <a:ext cx="2175153" cy="271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800" b="1" kern="0" spc="-34" dirty="0">
                <a:solidFill>
                  <a:srgbClr val="E0D6DE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Конфіденційність</a:t>
            </a:r>
            <a:endParaRPr lang="en-US" sz="2800" dirty="0"/>
          </a:p>
        </p:txBody>
      </p:sp>
      <p:sp>
        <p:nvSpPr>
          <p:cNvPr id="9" name="Text 4"/>
          <p:cNvSpPr/>
          <p:nvPr/>
        </p:nvSpPr>
        <p:spPr>
          <a:xfrm>
            <a:off x="6066353" y="5265063"/>
            <a:ext cx="7984093" cy="5303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800" kern="0" spc="-26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Необхідно забезпечити конфіденційність особистої інформації дітей та її використання лише для освітніх цілей.</a:t>
            </a:r>
            <a:endParaRPr lang="en-US" sz="28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6353" y="6292453"/>
            <a:ext cx="414218" cy="41421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066353" y="6872288"/>
            <a:ext cx="2175153" cy="271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800" b="1" kern="0" spc="-34" dirty="0">
                <a:solidFill>
                  <a:srgbClr val="E0D6DE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Етичні норми</a:t>
            </a:r>
            <a:endParaRPr lang="en-US" sz="2800" dirty="0"/>
          </a:p>
        </p:txBody>
      </p:sp>
      <p:sp>
        <p:nvSpPr>
          <p:cNvPr id="12" name="Text 6"/>
          <p:cNvSpPr/>
          <p:nvPr/>
        </p:nvSpPr>
        <p:spPr>
          <a:xfrm>
            <a:off x="6066353" y="7243524"/>
            <a:ext cx="7984093" cy="5303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800" kern="0" spc="-26" dirty="0">
                <a:solidFill>
                  <a:srgbClr val="E0D6DE"/>
                </a:solidFill>
                <a:ea typeface="Inter" pitchFamily="34" charset="-122"/>
                <a:cs typeface="Inter" pitchFamily="34" charset="-120"/>
              </a:rPr>
              <a:t>Використання ШІ повинно відповідати етичним нормам, щоб не завдати шкоди дітям та не порушувати їхніх прав.</a:t>
            </a:r>
            <a:endParaRPr lang="en-US" sz="2800" dirty="0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7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1399" y="354568"/>
            <a:ext cx="13281660" cy="1108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500"/>
              </a:lnSpc>
              <a:buNone/>
            </a:pPr>
            <a:r>
              <a:rPr lang="en-US" sz="3600" b="1" dirty="0">
                <a:solidFill>
                  <a:srgbClr val="FF99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Роль педагогів у впровадження ШІ-технологій</a:t>
            </a:r>
            <a:endParaRPr lang="en-US" sz="3600" b="1" dirty="0">
              <a:solidFill>
                <a:srgbClr val="FF99FF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651509" y="1229438"/>
            <a:ext cx="13281660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Педагоги відіграють ключову роль у впровадженні ШІ-технологій в дошкільну освіту, забезпечуючи етичне </a:t>
            </a:r>
            <a:r>
              <a:rPr lang="en-US" sz="2000" dirty="0" err="1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та</a:t>
            </a:r>
            <a:r>
              <a:rPr lang="en-US" sz="200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</a:t>
            </a:r>
            <a:endParaRPr lang="uk-UA" sz="2000" dirty="0">
              <a:solidFill>
                <a:srgbClr val="DCD7E5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0" indent="0">
              <a:lnSpc>
                <a:spcPts val="2400"/>
              </a:lnSpc>
              <a:buNone/>
            </a:pPr>
            <a:r>
              <a:rPr lang="en-US" sz="2000" dirty="0" err="1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ефективне</a:t>
            </a:r>
            <a:r>
              <a:rPr lang="en-US" sz="200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використання ШІ.</a:t>
            </a:r>
            <a:endParaRPr lang="en-US" sz="20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69" y="2043946"/>
            <a:ext cx="4234577" cy="261711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88720" y="5073729"/>
            <a:ext cx="2408515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Розуміння ШІ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656987" y="5635704"/>
            <a:ext cx="3749040" cy="2228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Педагоги повинні мати розуміння основ ШІ, його можливостей </a:t>
            </a:r>
            <a:r>
              <a:rPr lang="en-US" sz="16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та</a:t>
            </a:r>
            <a:r>
              <a:rPr lang="en-US" sz="16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</a:t>
            </a:r>
            <a:r>
              <a:rPr lang="en-US" sz="16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обмежень</a:t>
            </a:r>
            <a:r>
              <a:rPr lang="uk-UA" sz="16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, </a:t>
            </a:r>
            <a:r>
              <a:rPr lang="ru-RU" sz="16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бути </a:t>
            </a:r>
            <a:r>
              <a:rPr lang="ru-RU" sz="16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компетентними</a:t>
            </a:r>
            <a:r>
              <a:rPr lang="ru-RU" sz="16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у </a:t>
            </a:r>
            <a:r>
              <a:rPr lang="ru-RU" sz="16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використанні</a:t>
            </a:r>
            <a:r>
              <a:rPr lang="ru-RU" sz="16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ШІ-</a:t>
            </a:r>
            <a:r>
              <a:rPr lang="ru-RU" sz="16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технологій</a:t>
            </a:r>
            <a:r>
              <a:rPr lang="ru-RU" sz="16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.</a:t>
            </a:r>
            <a:endParaRPr lang="en-US" sz="16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7910" y="2043946"/>
            <a:ext cx="4234577" cy="261711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802331" y="5073729"/>
            <a:ext cx="2408515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Інтеграція ШІ</a:t>
            </a:r>
            <a:endParaRPr lang="en-US" sz="1850" dirty="0"/>
          </a:p>
        </p:txBody>
      </p:sp>
      <p:sp>
        <p:nvSpPr>
          <p:cNvPr id="9" name="Text 5"/>
          <p:cNvSpPr/>
          <p:nvPr/>
        </p:nvSpPr>
        <p:spPr>
          <a:xfrm>
            <a:off x="5197909" y="5616297"/>
            <a:ext cx="4234577" cy="22475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Педагоги повинні інтегрувати ШІ-технології в навчальний процес, доповнюючи, а не замінюючи, </a:t>
            </a:r>
            <a:r>
              <a:rPr lang="en-US" sz="16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традиційні</a:t>
            </a:r>
            <a:r>
              <a:rPr lang="en-US" sz="16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</a:t>
            </a:r>
            <a:r>
              <a:rPr lang="en-US" sz="16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методики</a:t>
            </a:r>
            <a:r>
              <a:rPr lang="uk-UA" sz="16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, а також п</a:t>
            </a:r>
            <a:r>
              <a:rPr lang="ru-RU" sz="16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овинні</a:t>
            </a:r>
            <a:r>
              <a:rPr lang="ru-RU" sz="16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бути </a:t>
            </a:r>
            <a:r>
              <a:rPr lang="ru-RU" sz="16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лідерами</a:t>
            </a:r>
            <a:r>
              <a:rPr lang="ru-RU" sz="16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у </a:t>
            </a:r>
            <a:r>
              <a:rPr lang="ru-RU" sz="16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впровадженні</a:t>
            </a:r>
            <a:r>
              <a:rPr lang="ru-RU" sz="16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ШІ в </a:t>
            </a:r>
            <a:r>
              <a:rPr lang="ru-RU" sz="16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освітній</a:t>
            </a:r>
            <a:r>
              <a:rPr lang="ru-RU" sz="16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</a:t>
            </a:r>
            <a:r>
              <a:rPr lang="ru-RU" sz="16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процес</a:t>
            </a:r>
            <a:r>
              <a:rPr lang="ru-RU" sz="16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. </a:t>
            </a:r>
            <a:r>
              <a:rPr lang="ru-RU" sz="16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Ключовою</a:t>
            </a:r>
            <a:r>
              <a:rPr lang="ru-RU" sz="16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є </a:t>
            </a:r>
            <a:r>
              <a:rPr lang="ru-RU" sz="16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співпраця</a:t>
            </a:r>
            <a:r>
              <a:rPr lang="ru-RU" sz="16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</a:t>
            </a:r>
            <a:r>
              <a:rPr lang="ru-RU" sz="16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між</a:t>
            </a:r>
            <a:r>
              <a:rPr lang="ru-RU" sz="16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педагогами, батьками та </a:t>
            </a:r>
            <a:r>
              <a:rPr lang="ru-RU" sz="16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спеціалістами</a:t>
            </a:r>
            <a:r>
              <a:rPr lang="ru-RU" sz="16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з ШІ.</a:t>
            </a:r>
            <a:endParaRPr lang="en-US" sz="16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8593" y="2043946"/>
            <a:ext cx="4234577" cy="261711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459639" y="5088849"/>
            <a:ext cx="2408515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uk-UA" sz="1850" dirty="0">
                <a:solidFill>
                  <a:srgbClr val="DCD7E5"/>
                </a:solidFill>
                <a:latin typeface="Montserrat" pitchFamily="34" charset="0"/>
              </a:rPr>
              <a:t>Адаптація</a:t>
            </a:r>
            <a:endParaRPr lang="en-US" sz="1850" dirty="0"/>
          </a:p>
        </p:txBody>
      </p:sp>
      <p:sp>
        <p:nvSpPr>
          <p:cNvPr id="12" name="Text 7"/>
          <p:cNvSpPr/>
          <p:nvPr/>
        </p:nvSpPr>
        <p:spPr>
          <a:xfrm>
            <a:off x="9698592" y="5635704"/>
            <a:ext cx="4234577" cy="9244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ru-RU" sz="16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Педагоги </a:t>
            </a:r>
            <a:r>
              <a:rPr lang="ru-RU" sz="16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повинні</a:t>
            </a:r>
            <a:r>
              <a:rPr lang="ru-RU" sz="16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бути </a:t>
            </a:r>
            <a:r>
              <a:rPr lang="ru-RU" sz="16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готовими</a:t>
            </a:r>
            <a:r>
              <a:rPr lang="ru-RU" sz="16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</a:t>
            </a:r>
            <a:r>
              <a:rPr lang="ru-RU" sz="16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адаптувати</a:t>
            </a:r>
            <a:r>
              <a:rPr lang="ru-RU" sz="16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</a:t>
            </a:r>
            <a:r>
              <a:rPr lang="ru-RU" sz="16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свої</a:t>
            </a:r>
            <a:r>
              <a:rPr lang="ru-RU" sz="16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</a:t>
            </a:r>
            <a:r>
              <a:rPr lang="ru-RU" sz="16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методи</a:t>
            </a:r>
            <a:r>
              <a:rPr lang="ru-RU" sz="16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</a:t>
            </a:r>
            <a:r>
              <a:rPr lang="ru-RU" sz="16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викладання</a:t>
            </a:r>
            <a:r>
              <a:rPr lang="ru-RU" sz="16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до </a:t>
            </a:r>
            <a:r>
              <a:rPr lang="ru-RU" sz="1600" dirty="0" err="1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використання</a:t>
            </a:r>
            <a:r>
              <a:rPr lang="ru-RU" sz="1600" dirty="0">
                <a:solidFill>
                  <a:srgbClr val="DCD7E5"/>
                </a:solidFill>
                <a:ea typeface="Heebo" pitchFamily="34" charset="-122"/>
                <a:cs typeface="Heebo" pitchFamily="34" charset="-120"/>
              </a:rPr>
              <a:t> ШІ.</a:t>
            </a:r>
            <a:endParaRPr lang="en-US" sz="160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987" y="4952285"/>
            <a:ext cx="422434" cy="422434"/>
          </a:xfrm>
          <a:prstGeom prst="rect">
            <a:avLst/>
          </a:prstGeom>
        </p:spPr>
      </p:pic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7910" y="4911090"/>
            <a:ext cx="463629" cy="463629"/>
          </a:xfrm>
          <a:prstGeom prst="rect">
            <a:avLst/>
          </a:prstGeom>
        </p:spPr>
      </p:pic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1453" y="4830841"/>
            <a:ext cx="543878" cy="543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1648</Words>
  <Application>Microsoft Office PowerPoint</Application>
  <PresentationFormat>Довільний</PresentationFormat>
  <Paragraphs>219</Paragraphs>
  <Slides>47</Slides>
  <Notes>13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47</vt:i4>
      </vt:variant>
    </vt:vector>
  </HeadingPairs>
  <TitlesOfParts>
    <vt:vector size="59" baseType="lpstr">
      <vt:lpstr>Montserrat</vt:lpstr>
      <vt:lpstr>Nunito</vt:lpstr>
      <vt:lpstr>Outfit</vt:lpstr>
      <vt:lpstr>Arimo</vt:lpstr>
      <vt:lpstr>Arial</vt:lpstr>
      <vt:lpstr>Calibri</vt:lpstr>
      <vt:lpstr>Heebo</vt:lpstr>
      <vt:lpstr>Wingdings</vt:lpstr>
      <vt:lpstr>Inter</vt:lpstr>
      <vt:lpstr>PT Sans</vt:lpstr>
      <vt:lpstr>Petrona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Major</cp:lastModifiedBy>
  <cp:revision>71</cp:revision>
  <dcterms:created xsi:type="dcterms:W3CDTF">2024-09-14T08:44:40Z</dcterms:created>
  <dcterms:modified xsi:type="dcterms:W3CDTF">2025-02-05T11:10:44Z</dcterms:modified>
</cp:coreProperties>
</file>